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mp4" ContentType="video/unknown"/>
  <Default Extension="vml" ContentType="application/vnd.openxmlformats-officedocument.vmlDrawing"/>
  <Default Extension="wdp" ContentType="image/vnd.ms-photo"/>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embeddings/oleObject8.bin" ContentType="application/vnd.openxmlformats-officedocument.oleObject"/>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embeddings/oleObject13.bin" ContentType="application/vnd.openxmlformats-officedocument.oleObject"/>
  <Override PartName="/ppt/embeddings/oleObject14.bin" ContentType="application/vnd.openxmlformats-officedocument.oleObject"/>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notesSlides/notesSlide30.xml" ContentType="application/vnd.openxmlformats-officedocument.presentationml.notesSlide+xml"/>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13" r:id="rId1"/>
  </p:sldMasterIdLst>
  <p:notesMasterIdLst>
    <p:notesMasterId r:id="rId53"/>
  </p:notesMasterIdLst>
  <p:handoutMasterIdLst>
    <p:handoutMasterId r:id="rId54"/>
  </p:handoutMasterIdLst>
  <p:sldIdLst>
    <p:sldId id="256" r:id="rId2"/>
    <p:sldId id="355" r:id="rId3"/>
    <p:sldId id="361" r:id="rId4"/>
    <p:sldId id="308" r:id="rId5"/>
    <p:sldId id="309" r:id="rId6"/>
    <p:sldId id="362" r:id="rId7"/>
    <p:sldId id="310" r:id="rId8"/>
    <p:sldId id="363" r:id="rId9"/>
    <p:sldId id="366" r:id="rId10"/>
    <p:sldId id="365" r:id="rId11"/>
    <p:sldId id="364" r:id="rId12"/>
    <p:sldId id="257" r:id="rId13"/>
    <p:sldId id="312" r:id="rId14"/>
    <p:sldId id="353" r:id="rId15"/>
    <p:sldId id="354" r:id="rId16"/>
    <p:sldId id="323" r:id="rId17"/>
    <p:sldId id="325" r:id="rId18"/>
    <p:sldId id="324" r:id="rId19"/>
    <p:sldId id="322" r:id="rId20"/>
    <p:sldId id="293" r:id="rId21"/>
    <p:sldId id="360" r:id="rId22"/>
    <p:sldId id="352" r:id="rId23"/>
    <p:sldId id="314" r:id="rId24"/>
    <p:sldId id="315" r:id="rId25"/>
    <p:sldId id="346" r:id="rId26"/>
    <p:sldId id="333" r:id="rId27"/>
    <p:sldId id="326" r:id="rId28"/>
    <p:sldId id="330" r:id="rId29"/>
    <p:sldId id="318" r:id="rId30"/>
    <p:sldId id="341" r:id="rId31"/>
    <p:sldId id="342" r:id="rId32"/>
    <p:sldId id="334" r:id="rId33"/>
    <p:sldId id="335" r:id="rId34"/>
    <p:sldId id="336" r:id="rId35"/>
    <p:sldId id="343" r:id="rId36"/>
    <p:sldId id="344" r:id="rId37"/>
    <p:sldId id="338" r:id="rId38"/>
    <p:sldId id="339" r:id="rId39"/>
    <p:sldId id="349" r:id="rId40"/>
    <p:sldId id="348" r:id="rId41"/>
    <p:sldId id="347" r:id="rId42"/>
    <p:sldId id="340" r:id="rId43"/>
    <p:sldId id="350" r:id="rId44"/>
    <p:sldId id="305" r:id="rId45"/>
    <p:sldId id="329" r:id="rId46"/>
    <p:sldId id="345" r:id="rId47"/>
    <p:sldId id="327" r:id="rId48"/>
    <p:sldId id="328" r:id="rId49"/>
    <p:sldId id="290" r:id="rId50"/>
    <p:sldId id="261" r:id="rId51"/>
    <p:sldId id="284" r:id="rId5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FCD"/>
    <a:srgbClr val="D24E00"/>
    <a:srgbClr val="00DE44"/>
    <a:srgbClr val="7FCCCF"/>
    <a:srgbClr val="46C4C4"/>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029" autoAdjust="0"/>
  </p:normalViewPr>
  <p:slideViewPr>
    <p:cSldViewPr snapToGrid="0" snapToObjects="1">
      <p:cViewPr varScale="1">
        <p:scale>
          <a:sx n="92" d="100"/>
          <a:sy n="92" d="100"/>
        </p:scale>
        <p:origin x="-592"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handoutMaster" Target="handoutMasters/handoutMaster1.xml"/><Relationship Id="rId55" Type="http://schemas.openxmlformats.org/officeDocument/2006/relationships/printerSettings" Target="printerSettings/printerSettings1.bin"/><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3B7A2F-2541-3A4A-B626-3D3173C3537D}"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8CC1A3AB-BB89-524E-BBF0-E2AA6A84A4A4}">
      <dgm:prSet phldrT="[Text]"/>
      <dgm:spPr/>
      <dgm:t>
        <a:bodyPr/>
        <a:lstStyle/>
        <a:p>
          <a:endParaRPr lang="en-US" dirty="0"/>
        </a:p>
      </dgm:t>
    </dgm:pt>
    <dgm:pt modelId="{27F0409C-56B5-EA43-A1B0-EFC90573515C}" type="parTrans" cxnId="{74832CCD-4B64-A348-B81B-067F8E7B805A}">
      <dgm:prSet/>
      <dgm:spPr/>
      <dgm:t>
        <a:bodyPr/>
        <a:lstStyle/>
        <a:p>
          <a:endParaRPr lang="en-US"/>
        </a:p>
      </dgm:t>
    </dgm:pt>
    <dgm:pt modelId="{7CEA8530-C0D9-5E48-89DB-0D430232F050}" type="sibTrans" cxnId="{74832CCD-4B64-A348-B81B-067F8E7B805A}">
      <dgm:prSet/>
      <dgm:spPr/>
      <dgm:t>
        <a:bodyPr/>
        <a:lstStyle/>
        <a:p>
          <a:endParaRPr lang="en-US"/>
        </a:p>
      </dgm:t>
    </dgm:pt>
    <dgm:pt modelId="{1314D9B6-2696-1F4F-B603-D9743DCF12C8}">
      <dgm:prSet phldrT="[Text]"/>
      <dgm:spPr/>
      <dgm:t>
        <a:bodyPr/>
        <a:lstStyle/>
        <a:p>
          <a:r>
            <a:rPr lang="en-US" dirty="0" smtClean="0"/>
            <a:t>Importance of Protein Electrostatics</a:t>
          </a:r>
          <a:endParaRPr lang="en-US" dirty="0"/>
        </a:p>
      </dgm:t>
    </dgm:pt>
    <dgm:pt modelId="{B93D8B4C-E848-7545-BA78-910F1E519E31}" type="parTrans" cxnId="{35FDCC25-F4FA-564E-A840-AF0A7580907E}">
      <dgm:prSet/>
      <dgm:spPr/>
      <dgm:t>
        <a:bodyPr/>
        <a:lstStyle/>
        <a:p>
          <a:endParaRPr lang="en-US"/>
        </a:p>
      </dgm:t>
    </dgm:pt>
    <dgm:pt modelId="{44860871-396C-EB40-8F67-7D48F076AB7D}" type="sibTrans" cxnId="{35FDCC25-F4FA-564E-A840-AF0A7580907E}">
      <dgm:prSet/>
      <dgm:spPr/>
      <dgm:t>
        <a:bodyPr/>
        <a:lstStyle/>
        <a:p>
          <a:endParaRPr lang="en-US"/>
        </a:p>
      </dgm:t>
    </dgm:pt>
    <dgm:pt modelId="{F8CF4B5C-CEC2-054D-BC6F-3FED5F96A56F}">
      <dgm:prSet phldrT="[Text]"/>
      <dgm:spPr/>
      <dgm:t>
        <a:bodyPr/>
        <a:lstStyle/>
        <a:p>
          <a:r>
            <a:rPr lang="en-US" dirty="0" smtClean="0"/>
            <a:t>Vibrational Stark Effect</a:t>
          </a:r>
          <a:endParaRPr lang="en-US" dirty="0"/>
        </a:p>
      </dgm:t>
    </dgm:pt>
    <dgm:pt modelId="{464EBF16-6FDF-C849-A35C-588AA88431BC}" type="parTrans" cxnId="{63997946-2647-BA4F-80A6-9D97310138BA}">
      <dgm:prSet/>
      <dgm:spPr/>
      <dgm:t>
        <a:bodyPr/>
        <a:lstStyle/>
        <a:p>
          <a:endParaRPr lang="en-US"/>
        </a:p>
      </dgm:t>
    </dgm:pt>
    <dgm:pt modelId="{A2F867B7-E68B-6146-88D3-09A05AC1884C}" type="sibTrans" cxnId="{63997946-2647-BA4F-80A6-9D97310138BA}">
      <dgm:prSet/>
      <dgm:spPr/>
      <dgm:t>
        <a:bodyPr/>
        <a:lstStyle/>
        <a:p>
          <a:endParaRPr lang="en-US"/>
        </a:p>
      </dgm:t>
    </dgm:pt>
    <dgm:pt modelId="{04ABF3EA-98B9-1343-BA8A-741E8FE5D3E3}">
      <dgm:prSet phldrT="[Text]"/>
      <dgm:spPr/>
      <dgm:t>
        <a:bodyPr/>
        <a:lstStyle/>
        <a:p>
          <a:endParaRPr lang="en-US" dirty="0"/>
        </a:p>
      </dgm:t>
    </dgm:pt>
    <dgm:pt modelId="{08B85967-165E-4945-995F-F2482BCAA236}" type="parTrans" cxnId="{78F46FAE-2D61-7840-88C0-89A165D38E90}">
      <dgm:prSet/>
      <dgm:spPr/>
      <dgm:t>
        <a:bodyPr/>
        <a:lstStyle/>
        <a:p>
          <a:endParaRPr lang="en-US"/>
        </a:p>
      </dgm:t>
    </dgm:pt>
    <dgm:pt modelId="{C4CB18F3-D59D-F648-86CF-E360B3E5DB9D}" type="sibTrans" cxnId="{78F46FAE-2D61-7840-88C0-89A165D38E90}">
      <dgm:prSet/>
      <dgm:spPr/>
      <dgm:t>
        <a:bodyPr/>
        <a:lstStyle/>
        <a:p>
          <a:endParaRPr lang="en-US"/>
        </a:p>
      </dgm:t>
    </dgm:pt>
    <dgm:pt modelId="{0AEC35E5-59D2-0D4C-B17A-5DAA3F09C4F9}">
      <dgm:prSet phldrT="[Text]"/>
      <dgm:spPr/>
      <dgm:t>
        <a:bodyPr/>
        <a:lstStyle/>
        <a:p>
          <a:r>
            <a:rPr lang="en-US" dirty="0" smtClean="0"/>
            <a:t>System: Rap1a Docked to </a:t>
          </a:r>
          <a:r>
            <a:rPr lang="en-US" dirty="0" err="1" smtClean="0"/>
            <a:t>RalGDS</a:t>
          </a:r>
          <a:endParaRPr lang="en-US" dirty="0"/>
        </a:p>
      </dgm:t>
    </dgm:pt>
    <dgm:pt modelId="{0EA89EAB-4263-2A41-8035-8D1D44AEEB87}" type="parTrans" cxnId="{EF038C47-0653-6647-B824-E2AB33BEF27C}">
      <dgm:prSet/>
      <dgm:spPr/>
      <dgm:t>
        <a:bodyPr/>
        <a:lstStyle/>
        <a:p>
          <a:endParaRPr lang="en-US"/>
        </a:p>
      </dgm:t>
    </dgm:pt>
    <dgm:pt modelId="{08387CF5-ED2C-0B4F-A59A-D98A8805A9B8}" type="sibTrans" cxnId="{EF038C47-0653-6647-B824-E2AB33BEF27C}">
      <dgm:prSet/>
      <dgm:spPr/>
      <dgm:t>
        <a:bodyPr/>
        <a:lstStyle/>
        <a:p>
          <a:endParaRPr lang="en-US"/>
        </a:p>
      </dgm:t>
    </dgm:pt>
    <dgm:pt modelId="{DA2F7A9B-753C-5940-9326-5575EC688B7A}">
      <dgm:prSet phldrT="[Text]"/>
      <dgm:spPr/>
      <dgm:t>
        <a:bodyPr/>
        <a:lstStyle/>
        <a:p>
          <a:endParaRPr lang="en-US" dirty="0"/>
        </a:p>
      </dgm:t>
    </dgm:pt>
    <dgm:pt modelId="{621D58D6-A318-E34E-A31C-6F45F894415D}" type="sibTrans" cxnId="{C025FFB4-AC32-7743-85D3-595C031F907C}">
      <dgm:prSet/>
      <dgm:spPr/>
      <dgm:t>
        <a:bodyPr/>
        <a:lstStyle/>
        <a:p>
          <a:endParaRPr lang="en-US"/>
        </a:p>
      </dgm:t>
    </dgm:pt>
    <dgm:pt modelId="{9A03DD03-4D84-674C-ACFC-2A02043D0D62}" type="parTrans" cxnId="{C025FFB4-AC32-7743-85D3-595C031F907C}">
      <dgm:prSet/>
      <dgm:spPr/>
      <dgm:t>
        <a:bodyPr/>
        <a:lstStyle/>
        <a:p>
          <a:endParaRPr lang="en-US"/>
        </a:p>
      </dgm:t>
    </dgm:pt>
    <dgm:pt modelId="{88A77627-0518-CE47-88D0-E49D1F489567}">
      <dgm:prSet phldrT="[Text]"/>
      <dgm:spPr/>
      <dgm:t>
        <a:bodyPr/>
        <a:lstStyle/>
        <a:p>
          <a:r>
            <a:rPr lang="en-US" dirty="0" smtClean="0"/>
            <a:t>Protein Electrostatic Fields</a:t>
          </a:r>
          <a:endParaRPr lang="en-US" dirty="0"/>
        </a:p>
      </dgm:t>
    </dgm:pt>
    <dgm:pt modelId="{602FB6F0-1A9A-8E42-87F0-AEE0704E1946}" type="parTrans" cxnId="{BFF712EA-60D1-2342-96C4-2D258CCA51ED}">
      <dgm:prSet/>
      <dgm:spPr/>
      <dgm:t>
        <a:bodyPr/>
        <a:lstStyle/>
        <a:p>
          <a:endParaRPr lang="en-US"/>
        </a:p>
      </dgm:t>
    </dgm:pt>
    <dgm:pt modelId="{74D12F5C-755E-584A-A252-8F48E1CFDF44}" type="sibTrans" cxnId="{BFF712EA-60D1-2342-96C4-2D258CCA51ED}">
      <dgm:prSet/>
      <dgm:spPr/>
      <dgm:t>
        <a:bodyPr/>
        <a:lstStyle/>
        <a:p>
          <a:endParaRPr lang="en-US"/>
        </a:p>
      </dgm:t>
    </dgm:pt>
    <dgm:pt modelId="{6115D681-DD33-2B47-AE81-F02DC89119CC}">
      <dgm:prSet phldrT="[Text]"/>
      <dgm:spPr/>
      <dgm:t>
        <a:bodyPr/>
        <a:lstStyle/>
        <a:p>
          <a:endParaRPr lang="en-US"/>
        </a:p>
      </dgm:t>
    </dgm:pt>
    <dgm:pt modelId="{6922F41B-E5BB-B249-BA05-BAF4D1D4F69C}" type="parTrans" cxnId="{4A8945CF-E8EE-5046-B088-3FB14B2B455E}">
      <dgm:prSet/>
      <dgm:spPr/>
      <dgm:t>
        <a:bodyPr/>
        <a:lstStyle/>
        <a:p>
          <a:endParaRPr lang="en-US"/>
        </a:p>
      </dgm:t>
    </dgm:pt>
    <dgm:pt modelId="{119AF196-DEF5-8647-A119-A368491EC9BE}" type="sibTrans" cxnId="{4A8945CF-E8EE-5046-B088-3FB14B2B455E}">
      <dgm:prSet/>
      <dgm:spPr/>
      <dgm:t>
        <a:bodyPr/>
        <a:lstStyle/>
        <a:p>
          <a:endParaRPr lang="en-US"/>
        </a:p>
      </dgm:t>
    </dgm:pt>
    <dgm:pt modelId="{E4A0FCB7-3E5E-9D44-A77C-6E61DF8038DB}">
      <dgm:prSet phldrT="[Text]"/>
      <dgm:spPr/>
      <dgm:t>
        <a:bodyPr/>
        <a:lstStyle/>
        <a:p>
          <a:r>
            <a:rPr lang="en-US" dirty="0" smtClean="0"/>
            <a:t>Poisson Boltzmann </a:t>
          </a:r>
          <a:r>
            <a:rPr lang="en-US" dirty="0" err="1" smtClean="0"/>
            <a:t>vs</a:t>
          </a:r>
          <a:r>
            <a:rPr lang="en-US" dirty="0" smtClean="0"/>
            <a:t> Reaction Field Method</a:t>
          </a:r>
          <a:endParaRPr lang="en-US" dirty="0"/>
        </a:p>
      </dgm:t>
    </dgm:pt>
    <dgm:pt modelId="{AEFC92CD-461D-DD46-A518-EB02E257FD16}" type="parTrans" cxnId="{4E7C05A9-F735-FC4B-B931-D9BABD610D95}">
      <dgm:prSet/>
      <dgm:spPr/>
      <dgm:t>
        <a:bodyPr/>
        <a:lstStyle/>
        <a:p>
          <a:endParaRPr lang="en-US"/>
        </a:p>
      </dgm:t>
    </dgm:pt>
    <dgm:pt modelId="{2C80B29F-AC0F-CB49-98CF-5374A2CF54E6}" type="sibTrans" cxnId="{4E7C05A9-F735-FC4B-B931-D9BABD610D95}">
      <dgm:prSet/>
      <dgm:spPr/>
      <dgm:t>
        <a:bodyPr/>
        <a:lstStyle/>
        <a:p>
          <a:endParaRPr lang="en-US"/>
        </a:p>
      </dgm:t>
    </dgm:pt>
    <dgm:pt modelId="{2DA7DA32-E34D-5244-985C-485E375BFE93}">
      <dgm:prSet phldrT="[Text]"/>
      <dgm:spPr/>
      <dgm:t>
        <a:bodyPr/>
        <a:lstStyle/>
        <a:p>
          <a:endParaRPr lang="en-US" dirty="0"/>
        </a:p>
      </dgm:t>
    </dgm:pt>
    <dgm:pt modelId="{8131FA47-AF7F-9A40-8C15-7DA2FD1B2FD5}" type="parTrans" cxnId="{5FE8F6B8-E55F-2240-BD11-18614D99D5DF}">
      <dgm:prSet/>
      <dgm:spPr/>
      <dgm:t>
        <a:bodyPr/>
        <a:lstStyle/>
        <a:p>
          <a:endParaRPr lang="en-US"/>
        </a:p>
      </dgm:t>
    </dgm:pt>
    <dgm:pt modelId="{75355628-C2F7-FC45-AE3E-06A5BB325DA4}" type="sibTrans" cxnId="{5FE8F6B8-E55F-2240-BD11-18614D99D5DF}">
      <dgm:prSet/>
      <dgm:spPr/>
      <dgm:t>
        <a:bodyPr/>
        <a:lstStyle/>
        <a:p>
          <a:endParaRPr lang="en-US"/>
        </a:p>
      </dgm:t>
    </dgm:pt>
    <dgm:pt modelId="{1080FA8E-6D7B-0646-A13B-611FC6F92AD4}">
      <dgm:prSet phldrT="[Text]"/>
      <dgm:spPr/>
      <dgm:t>
        <a:bodyPr/>
        <a:lstStyle/>
        <a:p>
          <a:r>
            <a:rPr lang="en-US" dirty="0" smtClean="0"/>
            <a:t>Select Explicit Water</a:t>
          </a:r>
          <a:endParaRPr lang="en-US" dirty="0"/>
        </a:p>
      </dgm:t>
    </dgm:pt>
    <dgm:pt modelId="{C8C3C4D7-64BB-4D4C-BA07-ACD52B9D29B3}" type="parTrans" cxnId="{1164454C-6F4F-4448-84A6-2B6981520AD3}">
      <dgm:prSet/>
      <dgm:spPr/>
      <dgm:t>
        <a:bodyPr/>
        <a:lstStyle/>
        <a:p>
          <a:endParaRPr lang="en-US"/>
        </a:p>
      </dgm:t>
    </dgm:pt>
    <dgm:pt modelId="{C7AF20C8-DA6A-5C48-8D8A-766E61BB733A}" type="sibTrans" cxnId="{1164454C-6F4F-4448-84A6-2B6981520AD3}">
      <dgm:prSet/>
      <dgm:spPr/>
      <dgm:t>
        <a:bodyPr/>
        <a:lstStyle/>
        <a:p>
          <a:endParaRPr lang="en-US"/>
        </a:p>
      </dgm:t>
    </dgm:pt>
    <dgm:pt modelId="{7589F51F-AB80-D342-8C3F-01DDA82F8FC6}">
      <dgm:prSet phldrT="[Text]"/>
      <dgm:spPr/>
      <dgm:t>
        <a:bodyPr/>
        <a:lstStyle/>
        <a:p>
          <a:endParaRPr lang="en-US" dirty="0"/>
        </a:p>
      </dgm:t>
    </dgm:pt>
    <dgm:pt modelId="{31D7C904-167B-AD4C-9315-AA1EEE78548A}" type="parTrans" cxnId="{8FF495B6-2DE5-EA48-8EE7-A140BA0E9C87}">
      <dgm:prSet/>
      <dgm:spPr/>
      <dgm:t>
        <a:bodyPr/>
        <a:lstStyle/>
        <a:p>
          <a:endParaRPr lang="en-US"/>
        </a:p>
      </dgm:t>
    </dgm:pt>
    <dgm:pt modelId="{1075FA08-B9BB-F34A-B72D-D5F0D6A78CD6}" type="sibTrans" cxnId="{8FF495B6-2DE5-EA48-8EE7-A140BA0E9C87}">
      <dgm:prSet/>
      <dgm:spPr/>
      <dgm:t>
        <a:bodyPr/>
        <a:lstStyle/>
        <a:p>
          <a:endParaRPr lang="en-US"/>
        </a:p>
      </dgm:t>
    </dgm:pt>
    <dgm:pt modelId="{01289ACA-B2D1-6948-97A2-E2BEC88646F0}">
      <dgm:prSet phldrT="[Text]"/>
      <dgm:spPr/>
      <dgm:t>
        <a:bodyPr/>
        <a:lstStyle/>
        <a:p>
          <a:r>
            <a:rPr lang="en-US" dirty="0" smtClean="0"/>
            <a:t>Electronic Polarizability: AMOEBA</a:t>
          </a:r>
          <a:endParaRPr lang="en-US" dirty="0"/>
        </a:p>
      </dgm:t>
    </dgm:pt>
    <dgm:pt modelId="{E527D5C1-D679-5A4C-8EE1-4EC2C5E737C9}" type="parTrans" cxnId="{053C6F20-DFF3-634C-B4AC-92AADE6E90C4}">
      <dgm:prSet/>
      <dgm:spPr/>
      <dgm:t>
        <a:bodyPr/>
        <a:lstStyle/>
        <a:p>
          <a:endParaRPr lang="en-US"/>
        </a:p>
      </dgm:t>
    </dgm:pt>
    <dgm:pt modelId="{11703D89-7FAD-554A-A8B3-DCA490064530}" type="sibTrans" cxnId="{053C6F20-DFF3-634C-B4AC-92AADE6E90C4}">
      <dgm:prSet/>
      <dgm:spPr/>
      <dgm:t>
        <a:bodyPr/>
        <a:lstStyle/>
        <a:p>
          <a:endParaRPr lang="en-US"/>
        </a:p>
      </dgm:t>
    </dgm:pt>
    <dgm:pt modelId="{0ABC8424-F417-2B41-BBE7-2A831428DD7B}">
      <dgm:prSet phldrT="[Text]"/>
      <dgm:spPr/>
      <dgm:t>
        <a:bodyPr/>
        <a:lstStyle/>
        <a:p>
          <a:endParaRPr lang="en-US" dirty="0"/>
        </a:p>
      </dgm:t>
    </dgm:pt>
    <dgm:pt modelId="{5A20CD58-ACC8-8D42-ABD0-37AED05C64D1}" type="parTrans" cxnId="{9EF3AD16-1BCA-5345-93E3-2F4394A37AEA}">
      <dgm:prSet/>
      <dgm:spPr/>
      <dgm:t>
        <a:bodyPr/>
        <a:lstStyle/>
        <a:p>
          <a:endParaRPr lang="en-US"/>
        </a:p>
      </dgm:t>
    </dgm:pt>
    <dgm:pt modelId="{A1328E64-8A09-594D-9D3D-0F29456F4FD5}" type="sibTrans" cxnId="{9EF3AD16-1BCA-5345-93E3-2F4394A37AEA}">
      <dgm:prSet/>
      <dgm:spPr/>
      <dgm:t>
        <a:bodyPr/>
        <a:lstStyle/>
        <a:p>
          <a:endParaRPr lang="en-US"/>
        </a:p>
      </dgm:t>
    </dgm:pt>
    <dgm:pt modelId="{E5A1B35A-38C4-ED46-AE10-CB01AE840072}" type="pres">
      <dgm:prSet presAssocID="{F83B7A2F-2541-3A4A-B626-3D3173C3537D}" presName="linearFlow" presStyleCnt="0">
        <dgm:presLayoutVars>
          <dgm:dir/>
          <dgm:animLvl val="lvl"/>
          <dgm:resizeHandles val="exact"/>
        </dgm:presLayoutVars>
      </dgm:prSet>
      <dgm:spPr/>
    </dgm:pt>
    <dgm:pt modelId="{4740BB5B-AC92-E24D-826E-FB53870D4F2D}" type="pres">
      <dgm:prSet presAssocID="{8CC1A3AB-BB89-524E-BBF0-E2AA6A84A4A4}" presName="composite" presStyleCnt="0"/>
      <dgm:spPr/>
    </dgm:pt>
    <dgm:pt modelId="{99721F36-21A9-534C-9B7E-637A8EE471D6}" type="pres">
      <dgm:prSet presAssocID="{8CC1A3AB-BB89-524E-BBF0-E2AA6A84A4A4}" presName="parentText" presStyleLbl="alignNode1" presStyleIdx="0" presStyleCnt="7">
        <dgm:presLayoutVars>
          <dgm:chMax val="1"/>
          <dgm:bulletEnabled val="1"/>
        </dgm:presLayoutVars>
      </dgm:prSet>
      <dgm:spPr/>
      <dgm:t>
        <a:bodyPr/>
        <a:lstStyle/>
        <a:p>
          <a:endParaRPr lang="en-US"/>
        </a:p>
      </dgm:t>
    </dgm:pt>
    <dgm:pt modelId="{335F2769-B0BE-AD44-9295-30FDC90A8D02}" type="pres">
      <dgm:prSet presAssocID="{8CC1A3AB-BB89-524E-BBF0-E2AA6A84A4A4}" presName="descendantText" presStyleLbl="alignAcc1" presStyleIdx="0" presStyleCnt="7">
        <dgm:presLayoutVars>
          <dgm:bulletEnabled val="1"/>
        </dgm:presLayoutVars>
      </dgm:prSet>
      <dgm:spPr/>
      <dgm:t>
        <a:bodyPr/>
        <a:lstStyle/>
        <a:p>
          <a:endParaRPr lang="en-US"/>
        </a:p>
      </dgm:t>
    </dgm:pt>
    <dgm:pt modelId="{33E56E61-F6F6-CA4C-BA19-8BC2FB37377B}" type="pres">
      <dgm:prSet presAssocID="{7CEA8530-C0D9-5E48-89DB-0D430232F050}" presName="sp" presStyleCnt="0"/>
      <dgm:spPr/>
    </dgm:pt>
    <dgm:pt modelId="{F0E23D60-9750-5341-9304-8D0127181969}" type="pres">
      <dgm:prSet presAssocID="{DA2F7A9B-753C-5940-9326-5575EC688B7A}" presName="composite" presStyleCnt="0"/>
      <dgm:spPr/>
    </dgm:pt>
    <dgm:pt modelId="{85F784FA-C57A-AD40-AA4E-FA156BD2AD5E}" type="pres">
      <dgm:prSet presAssocID="{DA2F7A9B-753C-5940-9326-5575EC688B7A}" presName="parentText" presStyleLbl="alignNode1" presStyleIdx="1" presStyleCnt="7">
        <dgm:presLayoutVars>
          <dgm:chMax val="1"/>
          <dgm:bulletEnabled val="1"/>
        </dgm:presLayoutVars>
      </dgm:prSet>
      <dgm:spPr/>
      <dgm:t>
        <a:bodyPr/>
        <a:lstStyle/>
        <a:p>
          <a:endParaRPr lang="en-US"/>
        </a:p>
      </dgm:t>
    </dgm:pt>
    <dgm:pt modelId="{B3D58B49-CB42-C846-8325-7A4083D2C37F}" type="pres">
      <dgm:prSet presAssocID="{DA2F7A9B-753C-5940-9326-5575EC688B7A}" presName="descendantText" presStyleLbl="alignAcc1" presStyleIdx="1" presStyleCnt="7">
        <dgm:presLayoutVars>
          <dgm:bulletEnabled val="1"/>
        </dgm:presLayoutVars>
      </dgm:prSet>
      <dgm:spPr/>
      <dgm:t>
        <a:bodyPr/>
        <a:lstStyle/>
        <a:p>
          <a:endParaRPr lang="en-US"/>
        </a:p>
      </dgm:t>
    </dgm:pt>
    <dgm:pt modelId="{26FBA24D-1E59-004A-95E7-645F107F945E}" type="pres">
      <dgm:prSet presAssocID="{621D58D6-A318-E34E-A31C-6F45F894415D}" presName="sp" presStyleCnt="0"/>
      <dgm:spPr/>
    </dgm:pt>
    <dgm:pt modelId="{2A0A09A3-4F70-CD40-870A-8E067BAD3079}" type="pres">
      <dgm:prSet presAssocID="{04ABF3EA-98B9-1343-BA8A-741E8FE5D3E3}" presName="composite" presStyleCnt="0"/>
      <dgm:spPr/>
    </dgm:pt>
    <dgm:pt modelId="{8AF4A524-F52B-4440-A9F9-3A1DF4CB697A}" type="pres">
      <dgm:prSet presAssocID="{04ABF3EA-98B9-1343-BA8A-741E8FE5D3E3}" presName="parentText" presStyleLbl="alignNode1" presStyleIdx="2" presStyleCnt="7">
        <dgm:presLayoutVars>
          <dgm:chMax val="1"/>
          <dgm:bulletEnabled val="1"/>
        </dgm:presLayoutVars>
      </dgm:prSet>
      <dgm:spPr/>
      <dgm:t>
        <a:bodyPr/>
        <a:lstStyle/>
        <a:p>
          <a:endParaRPr lang="en-US"/>
        </a:p>
      </dgm:t>
    </dgm:pt>
    <dgm:pt modelId="{E0FCF20F-D4E4-D748-85DE-5D83A0162939}" type="pres">
      <dgm:prSet presAssocID="{04ABF3EA-98B9-1343-BA8A-741E8FE5D3E3}" presName="descendantText" presStyleLbl="alignAcc1" presStyleIdx="2" presStyleCnt="7">
        <dgm:presLayoutVars>
          <dgm:bulletEnabled val="1"/>
        </dgm:presLayoutVars>
      </dgm:prSet>
      <dgm:spPr/>
      <dgm:t>
        <a:bodyPr/>
        <a:lstStyle/>
        <a:p>
          <a:endParaRPr lang="en-US"/>
        </a:p>
      </dgm:t>
    </dgm:pt>
    <dgm:pt modelId="{070EAA09-E730-1B47-A320-B7B8A8D0BD8C}" type="pres">
      <dgm:prSet presAssocID="{C4CB18F3-D59D-F648-86CF-E360B3E5DB9D}" presName="sp" presStyleCnt="0"/>
      <dgm:spPr/>
    </dgm:pt>
    <dgm:pt modelId="{E24E4A4D-D183-9A4C-B6E5-1B8EA53BD8CC}" type="pres">
      <dgm:prSet presAssocID="{6115D681-DD33-2B47-AE81-F02DC89119CC}" presName="composite" presStyleCnt="0"/>
      <dgm:spPr/>
    </dgm:pt>
    <dgm:pt modelId="{2C8162BB-23EA-A74B-BA12-6F75BA0F5FB9}" type="pres">
      <dgm:prSet presAssocID="{6115D681-DD33-2B47-AE81-F02DC89119CC}" presName="parentText" presStyleLbl="alignNode1" presStyleIdx="3" presStyleCnt="7">
        <dgm:presLayoutVars>
          <dgm:chMax val="1"/>
          <dgm:bulletEnabled val="1"/>
        </dgm:presLayoutVars>
      </dgm:prSet>
      <dgm:spPr/>
    </dgm:pt>
    <dgm:pt modelId="{140D0229-ABDF-8447-8C0E-A350A3284FA5}" type="pres">
      <dgm:prSet presAssocID="{6115D681-DD33-2B47-AE81-F02DC89119CC}" presName="descendantText" presStyleLbl="alignAcc1" presStyleIdx="3" presStyleCnt="7">
        <dgm:presLayoutVars>
          <dgm:bulletEnabled val="1"/>
        </dgm:presLayoutVars>
      </dgm:prSet>
      <dgm:spPr/>
      <dgm:t>
        <a:bodyPr/>
        <a:lstStyle/>
        <a:p>
          <a:endParaRPr lang="en-US"/>
        </a:p>
      </dgm:t>
    </dgm:pt>
    <dgm:pt modelId="{A542ADEC-5BE5-3D47-8D80-6619F836D248}" type="pres">
      <dgm:prSet presAssocID="{119AF196-DEF5-8647-A119-A368491EC9BE}" presName="sp" presStyleCnt="0"/>
      <dgm:spPr/>
    </dgm:pt>
    <dgm:pt modelId="{51FB97EF-769B-3A4E-A77D-4BD28EEFE754}" type="pres">
      <dgm:prSet presAssocID="{2DA7DA32-E34D-5244-985C-485E375BFE93}" presName="composite" presStyleCnt="0"/>
      <dgm:spPr/>
    </dgm:pt>
    <dgm:pt modelId="{DF49D30E-DEAF-8246-9042-EC6102F68D86}" type="pres">
      <dgm:prSet presAssocID="{2DA7DA32-E34D-5244-985C-485E375BFE93}" presName="parentText" presStyleLbl="alignNode1" presStyleIdx="4" presStyleCnt="7" custLinFactX="8946" custLinFactNeighborX="100000">
        <dgm:presLayoutVars>
          <dgm:chMax val="1"/>
          <dgm:bulletEnabled val="1"/>
        </dgm:presLayoutVars>
      </dgm:prSet>
      <dgm:spPr/>
    </dgm:pt>
    <dgm:pt modelId="{0AFC41FA-2774-884B-9FFD-0AE0599B97BA}" type="pres">
      <dgm:prSet presAssocID="{2DA7DA32-E34D-5244-985C-485E375BFE93}" presName="descendantText" presStyleLbl="alignAcc1" presStyleIdx="4" presStyleCnt="7" custScaleX="91647" custLinFactNeighborX="4629">
        <dgm:presLayoutVars>
          <dgm:bulletEnabled val="1"/>
        </dgm:presLayoutVars>
      </dgm:prSet>
      <dgm:spPr/>
      <dgm:t>
        <a:bodyPr/>
        <a:lstStyle/>
        <a:p>
          <a:endParaRPr lang="en-US"/>
        </a:p>
      </dgm:t>
    </dgm:pt>
    <dgm:pt modelId="{789A6DB5-206C-0349-9893-B53AA289F38B}" type="pres">
      <dgm:prSet presAssocID="{75355628-C2F7-FC45-AE3E-06A5BB325DA4}" presName="sp" presStyleCnt="0"/>
      <dgm:spPr/>
    </dgm:pt>
    <dgm:pt modelId="{10B2C383-450D-8648-A2D2-600B19F1DC1A}" type="pres">
      <dgm:prSet presAssocID="{7589F51F-AB80-D342-8C3F-01DDA82F8FC6}" presName="composite" presStyleCnt="0"/>
      <dgm:spPr/>
    </dgm:pt>
    <dgm:pt modelId="{F102BF34-3D59-7649-B508-CEAC905BDB78}" type="pres">
      <dgm:prSet presAssocID="{7589F51F-AB80-D342-8C3F-01DDA82F8FC6}" presName="parentText" presStyleLbl="alignNode1" presStyleIdx="5" presStyleCnt="7" custLinFactX="8946" custLinFactNeighborX="100000">
        <dgm:presLayoutVars>
          <dgm:chMax val="1"/>
          <dgm:bulletEnabled val="1"/>
        </dgm:presLayoutVars>
      </dgm:prSet>
      <dgm:spPr/>
    </dgm:pt>
    <dgm:pt modelId="{F6DA7A15-744B-4D47-AD47-BD5CE6FB5F87}" type="pres">
      <dgm:prSet presAssocID="{7589F51F-AB80-D342-8C3F-01DDA82F8FC6}" presName="descendantText" presStyleLbl="alignAcc1" presStyleIdx="5" presStyleCnt="7" custScaleX="91647" custLinFactNeighborX="4629">
        <dgm:presLayoutVars>
          <dgm:bulletEnabled val="1"/>
        </dgm:presLayoutVars>
      </dgm:prSet>
      <dgm:spPr/>
      <dgm:t>
        <a:bodyPr/>
        <a:lstStyle/>
        <a:p>
          <a:endParaRPr lang="en-US"/>
        </a:p>
      </dgm:t>
    </dgm:pt>
    <dgm:pt modelId="{1B322A16-6F07-5E44-9AB8-BC0345B810C8}" type="pres">
      <dgm:prSet presAssocID="{1075FA08-B9BB-F34A-B72D-D5F0D6A78CD6}" presName="sp" presStyleCnt="0"/>
      <dgm:spPr/>
    </dgm:pt>
    <dgm:pt modelId="{9BE3A252-A4D5-0D44-9677-BF372F51265F}" type="pres">
      <dgm:prSet presAssocID="{0ABC8424-F417-2B41-BBE7-2A831428DD7B}" presName="composite" presStyleCnt="0"/>
      <dgm:spPr/>
    </dgm:pt>
    <dgm:pt modelId="{08D58051-A8C9-7246-B3C7-2E7B2719FB21}" type="pres">
      <dgm:prSet presAssocID="{0ABC8424-F417-2B41-BBE7-2A831428DD7B}" presName="parentText" presStyleLbl="alignNode1" presStyleIdx="6" presStyleCnt="7" custLinFactX="8946" custLinFactNeighborX="100000">
        <dgm:presLayoutVars>
          <dgm:chMax val="1"/>
          <dgm:bulletEnabled val="1"/>
        </dgm:presLayoutVars>
      </dgm:prSet>
      <dgm:spPr/>
    </dgm:pt>
    <dgm:pt modelId="{8CA23437-A322-C24C-8DA8-2F59E1688E02}" type="pres">
      <dgm:prSet presAssocID="{0ABC8424-F417-2B41-BBE7-2A831428DD7B}" presName="descendantText" presStyleLbl="alignAcc1" presStyleIdx="6" presStyleCnt="7" custScaleX="91647" custLinFactNeighborX="4629">
        <dgm:presLayoutVars>
          <dgm:bulletEnabled val="1"/>
        </dgm:presLayoutVars>
      </dgm:prSet>
      <dgm:spPr/>
      <dgm:t>
        <a:bodyPr/>
        <a:lstStyle/>
        <a:p>
          <a:endParaRPr lang="en-US"/>
        </a:p>
      </dgm:t>
    </dgm:pt>
  </dgm:ptLst>
  <dgm:cxnLst>
    <dgm:cxn modelId="{D0854E25-371E-004B-BE1E-DB9BC29D0874}" type="presOf" srcId="{6115D681-DD33-2B47-AE81-F02DC89119CC}" destId="{2C8162BB-23EA-A74B-BA12-6F75BA0F5FB9}" srcOrd="0" destOrd="0" presId="urn:microsoft.com/office/officeart/2005/8/layout/chevron2"/>
    <dgm:cxn modelId="{BFF712EA-60D1-2342-96C4-2D258CCA51ED}" srcId="{6115D681-DD33-2B47-AE81-F02DC89119CC}" destId="{88A77627-0518-CE47-88D0-E49D1F489567}" srcOrd="0" destOrd="0" parTransId="{602FB6F0-1A9A-8E42-87F0-AEE0704E1946}" sibTransId="{74D12F5C-755E-584A-A252-8F48E1CFDF44}"/>
    <dgm:cxn modelId="{4A8945CF-E8EE-5046-B088-3FB14B2B455E}" srcId="{F83B7A2F-2541-3A4A-B626-3D3173C3537D}" destId="{6115D681-DD33-2B47-AE81-F02DC89119CC}" srcOrd="3" destOrd="0" parTransId="{6922F41B-E5BB-B249-BA05-BAF4D1D4F69C}" sibTransId="{119AF196-DEF5-8647-A119-A368491EC9BE}"/>
    <dgm:cxn modelId="{4E7C05A9-F735-FC4B-B931-D9BABD610D95}" srcId="{2DA7DA32-E34D-5244-985C-485E375BFE93}" destId="{E4A0FCB7-3E5E-9D44-A77C-6E61DF8038DB}" srcOrd="0" destOrd="0" parTransId="{AEFC92CD-461D-DD46-A518-EB02E257FD16}" sibTransId="{2C80B29F-AC0F-CB49-98CF-5374A2CF54E6}"/>
    <dgm:cxn modelId="{D9037F1E-18BF-DA4E-9134-EF22358624DF}" type="presOf" srcId="{01289ACA-B2D1-6948-97A2-E2BEC88646F0}" destId="{8CA23437-A322-C24C-8DA8-2F59E1688E02}" srcOrd="0" destOrd="0" presId="urn:microsoft.com/office/officeart/2005/8/layout/chevron2"/>
    <dgm:cxn modelId="{01E2CE57-5848-5940-AFC9-E3FB495F2FB7}" type="presOf" srcId="{E4A0FCB7-3E5E-9D44-A77C-6E61DF8038DB}" destId="{0AFC41FA-2774-884B-9FFD-0AE0599B97BA}" srcOrd="0" destOrd="0" presId="urn:microsoft.com/office/officeart/2005/8/layout/chevron2"/>
    <dgm:cxn modelId="{74832CCD-4B64-A348-B81B-067F8E7B805A}" srcId="{F83B7A2F-2541-3A4A-B626-3D3173C3537D}" destId="{8CC1A3AB-BB89-524E-BBF0-E2AA6A84A4A4}" srcOrd="0" destOrd="0" parTransId="{27F0409C-56B5-EA43-A1B0-EFC90573515C}" sibTransId="{7CEA8530-C0D9-5E48-89DB-0D430232F050}"/>
    <dgm:cxn modelId="{35FDCC25-F4FA-564E-A840-AF0A7580907E}" srcId="{8CC1A3AB-BB89-524E-BBF0-E2AA6A84A4A4}" destId="{1314D9B6-2696-1F4F-B603-D9743DCF12C8}" srcOrd="0" destOrd="0" parTransId="{B93D8B4C-E848-7545-BA78-910F1E519E31}" sibTransId="{44860871-396C-EB40-8F67-7D48F076AB7D}"/>
    <dgm:cxn modelId="{5E5F81DE-1753-4B45-A3AB-52E83DE1D107}" type="presOf" srcId="{F8CF4B5C-CEC2-054D-BC6F-3FED5F96A56F}" destId="{B3D58B49-CB42-C846-8325-7A4083D2C37F}" srcOrd="0" destOrd="0" presId="urn:microsoft.com/office/officeart/2005/8/layout/chevron2"/>
    <dgm:cxn modelId="{9EF3AD16-1BCA-5345-93E3-2F4394A37AEA}" srcId="{F83B7A2F-2541-3A4A-B626-3D3173C3537D}" destId="{0ABC8424-F417-2B41-BBE7-2A831428DD7B}" srcOrd="6" destOrd="0" parTransId="{5A20CD58-ACC8-8D42-ABD0-37AED05C64D1}" sibTransId="{A1328E64-8A09-594D-9D3D-0F29456F4FD5}"/>
    <dgm:cxn modelId="{38E5DA6E-110F-AB4D-92C5-EC2102C4EEC1}" type="presOf" srcId="{04ABF3EA-98B9-1343-BA8A-741E8FE5D3E3}" destId="{8AF4A524-F52B-4440-A9F9-3A1DF4CB697A}" srcOrd="0" destOrd="0" presId="urn:microsoft.com/office/officeart/2005/8/layout/chevron2"/>
    <dgm:cxn modelId="{8718D8D3-B385-C746-B501-55C32D98FD41}" type="presOf" srcId="{7589F51F-AB80-D342-8C3F-01DDA82F8FC6}" destId="{F102BF34-3D59-7649-B508-CEAC905BDB78}" srcOrd="0" destOrd="0" presId="urn:microsoft.com/office/officeart/2005/8/layout/chevron2"/>
    <dgm:cxn modelId="{053C6F20-DFF3-634C-B4AC-92AADE6E90C4}" srcId="{0ABC8424-F417-2B41-BBE7-2A831428DD7B}" destId="{01289ACA-B2D1-6948-97A2-E2BEC88646F0}" srcOrd="0" destOrd="0" parTransId="{E527D5C1-D679-5A4C-8EE1-4EC2C5E737C9}" sibTransId="{11703D89-7FAD-554A-A8B3-DCA490064530}"/>
    <dgm:cxn modelId="{1164454C-6F4F-4448-84A6-2B6981520AD3}" srcId="{7589F51F-AB80-D342-8C3F-01DDA82F8FC6}" destId="{1080FA8E-6D7B-0646-A13B-611FC6F92AD4}" srcOrd="0" destOrd="0" parTransId="{C8C3C4D7-64BB-4D4C-BA07-ACD52B9D29B3}" sibTransId="{C7AF20C8-DA6A-5C48-8D8A-766E61BB733A}"/>
    <dgm:cxn modelId="{20C86BCC-7FDF-5F42-ABE0-2862E33116EE}" type="presOf" srcId="{0AEC35E5-59D2-0D4C-B17A-5DAA3F09C4F9}" destId="{E0FCF20F-D4E4-D748-85DE-5D83A0162939}" srcOrd="0" destOrd="0" presId="urn:microsoft.com/office/officeart/2005/8/layout/chevron2"/>
    <dgm:cxn modelId="{BBBB1A4B-795A-7547-B4C4-0FC9BB57B6AD}" type="presOf" srcId="{1080FA8E-6D7B-0646-A13B-611FC6F92AD4}" destId="{F6DA7A15-744B-4D47-AD47-BD5CE6FB5F87}" srcOrd="0" destOrd="0" presId="urn:microsoft.com/office/officeart/2005/8/layout/chevron2"/>
    <dgm:cxn modelId="{63997946-2647-BA4F-80A6-9D97310138BA}" srcId="{DA2F7A9B-753C-5940-9326-5575EC688B7A}" destId="{F8CF4B5C-CEC2-054D-BC6F-3FED5F96A56F}" srcOrd="0" destOrd="0" parTransId="{464EBF16-6FDF-C849-A35C-588AA88431BC}" sibTransId="{A2F867B7-E68B-6146-88D3-09A05AC1884C}"/>
    <dgm:cxn modelId="{78F46FAE-2D61-7840-88C0-89A165D38E90}" srcId="{F83B7A2F-2541-3A4A-B626-3D3173C3537D}" destId="{04ABF3EA-98B9-1343-BA8A-741E8FE5D3E3}" srcOrd="2" destOrd="0" parTransId="{08B85967-165E-4945-995F-F2482BCAA236}" sibTransId="{C4CB18F3-D59D-F648-86CF-E360B3E5DB9D}"/>
    <dgm:cxn modelId="{EB9966CE-EBE1-7F47-8F57-335C20391D85}" type="presOf" srcId="{F83B7A2F-2541-3A4A-B626-3D3173C3537D}" destId="{E5A1B35A-38C4-ED46-AE10-CB01AE840072}" srcOrd="0" destOrd="0" presId="urn:microsoft.com/office/officeart/2005/8/layout/chevron2"/>
    <dgm:cxn modelId="{C025FFB4-AC32-7743-85D3-595C031F907C}" srcId="{F83B7A2F-2541-3A4A-B626-3D3173C3537D}" destId="{DA2F7A9B-753C-5940-9326-5575EC688B7A}" srcOrd="1" destOrd="0" parTransId="{9A03DD03-4D84-674C-ACFC-2A02043D0D62}" sibTransId="{621D58D6-A318-E34E-A31C-6F45F894415D}"/>
    <dgm:cxn modelId="{1F4403DA-4D4E-B047-A5B1-C7FE913A4D78}" type="presOf" srcId="{DA2F7A9B-753C-5940-9326-5575EC688B7A}" destId="{85F784FA-C57A-AD40-AA4E-FA156BD2AD5E}" srcOrd="0" destOrd="0" presId="urn:microsoft.com/office/officeart/2005/8/layout/chevron2"/>
    <dgm:cxn modelId="{528CCAEA-CCBA-3743-84A3-A306FBC1C4D6}" type="presOf" srcId="{1314D9B6-2696-1F4F-B603-D9743DCF12C8}" destId="{335F2769-B0BE-AD44-9295-30FDC90A8D02}" srcOrd="0" destOrd="0" presId="urn:microsoft.com/office/officeart/2005/8/layout/chevron2"/>
    <dgm:cxn modelId="{9DBE6EE6-7F1F-674A-A27E-EA8A4CBD42DD}" type="presOf" srcId="{88A77627-0518-CE47-88D0-E49D1F489567}" destId="{140D0229-ABDF-8447-8C0E-A350A3284FA5}" srcOrd="0" destOrd="0" presId="urn:microsoft.com/office/officeart/2005/8/layout/chevron2"/>
    <dgm:cxn modelId="{8FF495B6-2DE5-EA48-8EE7-A140BA0E9C87}" srcId="{F83B7A2F-2541-3A4A-B626-3D3173C3537D}" destId="{7589F51F-AB80-D342-8C3F-01DDA82F8FC6}" srcOrd="5" destOrd="0" parTransId="{31D7C904-167B-AD4C-9315-AA1EEE78548A}" sibTransId="{1075FA08-B9BB-F34A-B72D-D5F0D6A78CD6}"/>
    <dgm:cxn modelId="{5FE8F6B8-E55F-2240-BD11-18614D99D5DF}" srcId="{F83B7A2F-2541-3A4A-B626-3D3173C3537D}" destId="{2DA7DA32-E34D-5244-985C-485E375BFE93}" srcOrd="4" destOrd="0" parTransId="{8131FA47-AF7F-9A40-8C15-7DA2FD1B2FD5}" sibTransId="{75355628-C2F7-FC45-AE3E-06A5BB325DA4}"/>
    <dgm:cxn modelId="{E5864BA1-7540-F24F-9A3B-493E8F81E936}" type="presOf" srcId="{8CC1A3AB-BB89-524E-BBF0-E2AA6A84A4A4}" destId="{99721F36-21A9-534C-9B7E-637A8EE471D6}" srcOrd="0" destOrd="0" presId="urn:microsoft.com/office/officeart/2005/8/layout/chevron2"/>
    <dgm:cxn modelId="{130D6842-14D9-594A-AA45-BAB93C7766F7}" type="presOf" srcId="{2DA7DA32-E34D-5244-985C-485E375BFE93}" destId="{DF49D30E-DEAF-8246-9042-EC6102F68D86}" srcOrd="0" destOrd="0" presId="urn:microsoft.com/office/officeart/2005/8/layout/chevron2"/>
    <dgm:cxn modelId="{EF038C47-0653-6647-B824-E2AB33BEF27C}" srcId="{04ABF3EA-98B9-1343-BA8A-741E8FE5D3E3}" destId="{0AEC35E5-59D2-0D4C-B17A-5DAA3F09C4F9}" srcOrd="0" destOrd="0" parTransId="{0EA89EAB-4263-2A41-8035-8D1D44AEEB87}" sibTransId="{08387CF5-ED2C-0B4F-A59A-D98A8805A9B8}"/>
    <dgm:cxn modelId="{8FEF5538-CC9F-6840-B3E2-23FCAB9102DB}" type="presOf" srcId="{0ABC8424-F417-2B41-BBE7-2A831428DD7B}" destId="{08D58051-A8C9-7246-B3C7-2E7B2719FB21}" srcOrd="0" destOrd="0" presId="urn:microsoft.com/office/officeart/2005/8/layout/chevron2"/>
    <dgm:cxn modelId="{5DD6F7F4-8259-6F4A-ABA1-AE130E4F6788}" type="presParOf" srcId="{E5A1B35A-38C4-ED46-AE10-CB01AE840072}" destId="{4740BB5B-AC92-E24D-826E-FB53870D4F2D}" srcOrd="0" destOrd="0" presId="urn:microsoft.com/office/officeart/2005/8/layout/chevron2"/>
    <dgm:cxn modelId="{BF874B3E-E844-C54E-B247-9A75FA9823EE}" type="presParOf" srcId="{4740BB5B-AC92-E24D-826E-FB53870D4F2D}" destId="{99721F36-21A9-534C-9B7E-637A8EE471D6}" srcOrd="0" destOrd="0" presId="urn:microsoft.com/office/officeart/2005/8/layout/chevron2"/>
    <dgm:cxn modelId="{CBFEB746-085F-1844-BADE-48303430D713}" type="presParOf" srcId="{4740BB5B-AC92-E24D-826E-FB53870D4F2D}" destId="{335F2769-B0BE-AD44-9295-30FDC90A8D02}" srcOrd="1" destOrd="0" presId="urn:microsoft.com/office/officeart/2005/8/layout/chevron2"/>
    <dgm:cxn modelId="{4338A15B-9519-0941-928F-4217353D6954}" type="presParOf" srcId="{E5A1B35A-38C4-ED46-AE10-CB01AE840072}" destId="{33E56E61-F6F6-CA4C-BA19-8BC2FB37377B}" srcOrd="1" destOrd="0" presId="urn:microsoft.com/office/officeart/2005/8/layout/chevron2"/>
    <dgm:cxn modelId="{0ECAA9BB-58E0-A64C-960F-81378B0C21C6}" type="presParOf" srcId="{E5A1B35A-38C4-ED46-AE10-CB01AE840072}" destId="{F0E23D60-9750-5341-9304-8D0127181969}" srcOrd="2" destOrd="0" presId="urn:microsoft.com/office/officeart/2005/8/layout/chevron2"/>
    <dgm:cxn modelId="{E81F61E9-41B1-AA4B-A15C-1778F9F025A7}" type="presParOf" srcId="{F0E23D60-9750-5341-9304-8D0127181969}" destId="{85F784FA-C57A-AD40-AA4E-FA156BD2AD5E}" srcOrd="0" destOrd="0" presId="urn:microsoft.com/office/officeart/2005/8/layout/chevron2"/>
    <dgm:cxn modelId="{462C81D3-24F7-144D-B8A1-C8B90B47E5F7}" type="presParOf" srcId="{F0E23D60-9750-5341-9304-8D0127181969}" destId="{B3D58B49-CB42-C846-8325-7A4083D2C37F}" srcOrd="1" destOrd="0" presId="urn:microsoft.com/office/officeart/2005/8/layout/chevron2"/>
    <dgm:cxn modelId="{8B09AD43-1190-5B46-BBAF-4DFC9F1DF59A}" type="presParOf" srcId="{E5A1B35A-38C4-ED46-AE10-CB01AE840072}" destId="{26FBA24D-1E59-004A-95E7-645F107F945E}" srcOrd="3" destOrd="0" presId="urn:microsoft.com/office/officeart/2005/8/layout/chevron2"/>
    <dgm:cxn modelId="{C82F7D1B-184C-004B-A391-271E6828ED25}" type="presParOf" srcId="{E5A1B35A-38C4-ED46-AE10-CB01AE840072}" destId="{2A0A09A3-4F70-CD40-870A-8E067BAD3079}" srcOrd="4" destOrd="0" presId="urn:microsoft.com/office/officeart/2005/8/layout/chevron2"/>
    <dgm:cxn modelId="{8F0452F5-AB3B-954D-9F45-DB7E29B12F2D}" type="presParOf" srcId="{2A0A09A3-4F70-CD40-870A-8E067BAD3079}" destId="{8AF4A524-F52B-4440-A9F9-3A1DF4CB697A}" srcOrd="0" destOrd="0" presId="urn:microsoft.com/office/officeart/2005/8/layout/chevron2"/>
    <dgm:cxn modelId="{6CBEFFDA-27BE-374C-BA43-65AE9472F878}" type="presParOf" srcId="{2A0A09A3-4F70-CD40-870A-8E067BAD3079}" destId="{E0FCF20F-D4E4-D748-85DE-5D83A0162939}" srcOrd="1" destOrd="0" presId="urn:microsoft.com/office/officeart/2005/8/layout/chevron2"/>
    <dgm:cxn modelId="{D275C3B9-E3D7-C34C-AD97-EAAB1A54AE33}" type="presParOf" srcId="{E5A1B35A-38C4-ED46-AE10-CB01AE840072}" destId="{070EAA09-E730-1B47-A320-B7B8A8D0BD8C}" srcOrd="5" destOrd="0" presId="urn:microsoft.com/office/officeart/2005/8/layout/chevron2"/>
    <dgm:cxn modelId="{D1A40CED-9C9A-5E49-A34F-84A4CB101B77}" type="presParOf" srcId="{E5A1B35A-38C4-ED46-AE10-CB01AE840072}" destId="{E24E4A4D-D183-9A4C-B6E5-1B8EA53BD8CC}" srcOrd="6" destOrd="0" presId="urn:microsoft.com/office/officeart/2005/8/layout/chevron2"/>
    <dgm:cxn modelId="{17EECCC4-8435-1545-86F4-A1A3256825B9}" type="presParOf" srcId="{E24E4A4D-D183-9A4C-B6E5-1B8EA53BD8CC}" destId="{2C8162BB-23EA-A74B-BA12-6F75BA0F5FB9}" srcOrd="0" destOrd="0" presId="urn:microsoft.com/office/officeart/2005/8/layout/chevron2"/>
    <dgm:cxn modelId="{2BED5E5E-CFB5-0849-93A3-F9F597217714}" type="presParOf" srcId="{E24E4A4D-D183-9A4C-B6E5-1B8EA53BD8CC}" destId="{140D0229-ABDF-8447-8C0E-A350A3284FA5}" srcOrd="1" destOrd="0" presId="urn:microsoft.com/office/officeart/2005/8/layout/chevron2"/>
    <dgm:cxn modelId="{F09C4E56-8A70-8949-A79B-61C5CB31B4B3}" type="presParOf" srcId="{E5A1B35A-38C4-ED46-AE10-CB01AE840072}" destId="{A542ADEC-5BE5-3D47-8D80-6619F836D248}" srcOrd="7" destOrd="0" presId="urn:microsoft.com/office/officeart/2005/8/layout/chevron2"/>
    <dgm:cxn modelId="{434C5AC7-78E9-C14E-88D6-FCE124338523}" type="presParOf" srcId="{E5A1B35A-38C4-ED46-AE10-CB01AE840072}" destId="{51FB97EF-769B-3A4E-A77D-4BD28EEFE754}" srcOrd="8" destOrd="0" presId="urn:microsoft.com/office/officeart/2005/8/layout/chevron2"/>
    <dgm:cxn modelId="{0F15F35A-F976-DD4A-9B63-35722F285809}" type="presParOf" srcId="{51FB97EF-769B-3A4E-A77D-4BD28EEFE754}" destId="{DF49D30E-DEAF-8246-9042-EC6102F68D86}" srcOrd="0" destOrd="0" presId="urn:microsoft.com/office/officeart/2005/8/layout/chevron2"/>
    <dgm:cxn modelId="{ADF42EFF-31A9-F648-81EC-ECC0A09F97B3}" type="presParOf" srcId="{51FB97EF-769B-3A4E-A77D-4BD28EEFE754}" destId="{0AFC41FA-2774-884B-9FFD-0AE0599B97BA}" srcOrd="1" destOrd="0" presId="urn:microsoft.com/office/officeart/2005/8/layout/chevron2"/>
    <dgm:cxn modelId="{D0CF645B-2EC8-234E-9CFA-93FF6C5600E9}" type="presParOf" srcId="{E5A1B35A-38C4-ED46-AE10-CB01AE840072}" destId="{789A6DB5-206C-0349-9893-B53AA289F38B}" srcOrd="9" destOrd="0" presId="urn:microsoft.com/office/officeart/2005/8/layout/chevron2"/>
    <dgm:cxn modelId="{99C798D5-89D7-734F-8113-357BC05843A4}" type="presParOf" srcId="{E5A1B35A-38C4-ED46-AE10-CB01AE840072}" destId="{10B2C383-450D-8648-A2D2-600B19F1DC1A}" srcOrd="10" destOrd="0" presId="urn:microsoft.com/office/officeart/2005/8/layout/chevron2"/>
    <dgm:cxn modelId="{AE14174F-8F71-4D4F-B3DD-A84A7646D4AA}" type="presParOf" srcId="{10B2C383-450D-8648-A2D2-600B19F1DC1A}" destId="{F102BF34-3D59-7649-B508-CEAC905BDB78}" srcOrd="0" destOrd="0" presId="urn:microsoft.com/office/officeart/2005/8/layout/chevron2"/>
    <dgm:cxn modelId="{52014969-746F-BB4F-AA0D-664880A50C4E}" type="presParOf" srcId="{10B2C383-450D-8648-A2D2-600B19F1DC1A}" destId="{F6DA7A15-744B-4D47-AD47-BD5CE6FB5F87}" srcOrd="1" destOrd="0" presId="urn:microsoft.com/office/officeart/2005/8/layout/chevron2"/>
    <dgm:cxn modelId="{7639A6F6-455D-6F47-BF8A-560E08C094BC}" type="presParOf" srcId="{E5A1B35A-38C4-ED46-AE10-CB01AE840072}" destId="{1B322A16-6F07-5E44-9AB8-BC0345B810C8}" srcOrd="11" destOrd="0" presId="urn:microsoft.com/office/officeart/2005/8/layout/chevron2"/>
    <dgm:cxn modelId="{D5D94FEF-2893-F34E-B107-E5808A4D9FFF}" type="presParOf" srcId="{E5A1B35A-38C4-ED46-AE10-CB01AE840072}" destId="{9BE3A252-A4D5-0D44-9677-BF372F51265F}" srcOrd="12" destOrd="0" presId="urn:microsoft.com/office/officeart/2005/8/layout/chevron2"/>
    <dgm:cxn modelId="{3798CB63-1E0D-F24B-A569-81BA5B64899E}" type="presParOf" srcId="{9BE3A252-A4D5-0D44-9677-BF372F51265F}" destId="{08D58051-A8C9-7246-B3C7-2E7B2719FB21}" srcOrd="0" destOrd="0" presId="urn:microsoft.com/office/officeart/2005/8/layout/chevron2"/>
    <dgm:cxn modelId="{31279EF2-97B5-1F4A-A603-19E0FFAEA857}" type="presParOf" srcId="{9BE3A252-A4D5-0D44-9677-BF372F51265F}" destId="{8CA23437-A322-C24C-8DA8-2F59E1688E02}"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3B7A2F-2541-3A4A-B626-3D3173C3537D}"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8CC1A3AB-BB89-524E-BBF0-E2AA6A84A4A4}">
      <dgm:prSet phldrT="[Text]"/>
      <dgm:spPr/>
      <dgm:t>
        <a:bodyPr/>
        <a:lstStyle/>
        <a:p>
          <a:endParaRPr lang="en-US" dirty="0"/>
        </a:p>
      </dgm:t>
    </dgm:pt>
    <dgm:pt modelId="{27F0409C-56B5-EA43-A1B0-EFC90573515C}" type="parTrans" cxnId="{74832CCD-4B64-A348-B81B-067F8E7B805A}">
      <dgm:prSet/>
      <dgm:spPr/>
      <dgm:t>
        <a:bodyPr/>
        <a:lstStyle/>
        <a:p>
          <a:endParaRPr lang="en-US"/>
        </a:p>
      </dgm:t>
    </dgm:pt>
    <dgm:pt modelId="{7CEA8530-C0D9-5E48-89DB-0D430232F050}" type="sibTrans" cxnId="{74832CCD-4B64-A348-B81B-067F8E7B805A}">
      <dgm:prSet/>
      <dgm:spPr/>
      <dgm:t>
        <a:bodyPr/>
        <a:lstStyle/>
        <a:p>
          <a:endParaRPr lang="en-US"/>
        </a:p>
      </dgm:t>
    </dgm:pt>
    <dgm:pt modelId="{1314D9B6-2696-1F4F-B603-D9743DCF12C8}">
      <dgm:prSet phldrT="[Text]"/>
      <dgm:spPr/>
      <dgm:t>
        <a:bodyPr/>
        <a:lstStyle/>
        <a:p>
          <a:r>
            <a:rPr lang="en-US" dirty="0" smtClean="0"/>
            <a:t>Importance of Protein Electrostatics</a:t>
          </a:r>
          <a:endParaRPr lang="en-US" dirty="0"/>
        </a:p>
      </dgm:t>
    </dgm:pt>
    <dgm:pt modelId="{B93D8B4C-E848-7545-BA78-910F1E519E31}" type="parTrans" cxnId="{35FDCC25-F4FA-564E-A840-AF0A7580907E}">
      <dgm:prSet/>
      <dgm:spPr/>
      <dgm:t>
        <a:bodyPr/>
        <a:lstStyle/>
        <a:p>
          <a:endParaRPr lang="en-US"/>
        </a:p>
      </dgm:t>
    </dgm:pt>
    <dgm:pt modelId="{44860871-396C-EB40-8F67-7D48F076AB7D}" type="sibTrans" cxnId="{35FDCC25-F4FA-564E-A840-AF0A7580907E}">
      <dgm:prSet/>
      <dgm:spPr/>
      <dgm:t>
        <a:bodyPr/>
        <a:lstStyle/>
        <a:p>
          <a:endParaRPr lang="en-US"/>
        </a:p>
      </dgm:t>
    </dgm:pt>
    <dgm:pt modelId="{F8CF4B5C-CEC2-054D-BC6F-3FED5F96A56F}">
      <dgm:prSet phldrT="[Text]"/>
      <dgm:spPr/>
      <dgm:t>
        <a:bodyPr/>
        <a:lstStyle/>
        <a:p>
          <a:r>
            <a:rPr lang="en-US" dirty="0" smtClean="0"/>
            <a:t>Vibrational Stark Effect</a:t>
          </a:r>
          <a:endParaRPr lang="en-US" dirty="0"/>
        </a:p>
      </dgm:t>
    </dgm:pt>
    <dgm:pt modelId="{464EBF16-6FDF-C849-A35C-588AA88431BC}" type="parTrans" cxnId="{63997946-2647-BA4F-80A6-9D97310138BA}">
      <dgm:prSet/>
      <dgm:spPr/>
      <dgm:t>
        <a:bodyPr/>
        <a:lstStyle/>
        <a:p>
          <a:endParaRPr lang="en-US"/>
        </a:p>
      </dgm:t>
    </dgm:pt>
    <dgm:pt modelId="{A2F867B7-E68B-6146-88D3-09A05AC1884C}" type="sibTrans" cxnId="{63997946-2647-BA4F-80A6-9D97310138BA}">
      <dgm:prSet/>
      <dgm:spPr/>
      <dgm:t>
        <a:bodyPr/>
        <a:lstStyle/>
        <a:p>
          <a:endParaRPr lang="en-US"/>
        </a:p>
      </dgm:t>
    </dgm:pt>
    <dgm:pt modelId="{04ABF3EA-98B9-1343-BA8A-741E8FE5D3E3}">
      <dgm:prSet phldrT="[Text]"/>
      <dgm:spPr/>
      <dgm:t>
        <a:bodyPr/>
        <a:lstStyle/>
        <a:p>
          <a:endParaRPr lang="en-US" dirty="0"/>
        </a:p>
      </dgm:t>
    </dgm:pt>
    <dgm:pt modelId="{08B85967-165E-4945-995F-F2482BCAA236}" type="parTrans" cxnId="{78F46FAE-2D61-7840-88C0-89A165D38E90}">
      <dgm:prSet/>
      <dgm:spPr/>
      <dgm:t>
        <a:bodyPr/>
        <a:lstStyle/>
        <a:p>
          <a:endParaRPr lang="en-US"/>
        </a:p>
      </dgm:t>
    </dgm:pt>
    <dgm:pt modelId="{C4CB18F3-D59D-F648-86CF-E360B3E5DB9D}" type="sibTrans" cxnId="{78F46FAE-2D61-7840-88C0-89A165D38E90}">
      <dgm:prSet/>
      <dgm:spPr/>
      <dgm:t>
        <a:bodyPr/>
        <a:lstStyle/>
        <a:p>
          <a:endParaRPr lang="en-US"/>
        </a:p>
      </dgm:t>
    </dgm:pt>
    <dgm:pt modelId="{0AEC35E5-59D2-0D4C-B17A-5DAA3F09C4F9}">
      <dgm:prSet phldrT="[Text]"/>
      <dgm:spPr/>
      <dgm:t>
        <a:bodyPr/>
        <a:lstStyle/>
        <a:p>
          <a:r>
            <a:rPr lang="en-US" dirty="0" smtClean="0"/>
            <a:t>System: Rap1a Docked to </a:t>
          </a:r>
          <a:r>
            <a:rPr lang="en-US" dirty="0" err="1" smtClean="0"/>
            <a:t>RalGDS</a:t>
          </a:r>
          <a:endParaRPr lang="en-US" dirty="0"/>
        </a:p>
      </dgm:t>
    </dgm:pt>
    <dgm:pt modelId="{0EA89EAB-4263-2A41-8035-8D1D44AEEB87}" type="parTrans" cxnId="{EF038C47-0653-6647-B824-E2AB33BEF27C}">
      <dgm:prSet/>
      <dgm:spPr/>
      <dgm:t>
        <a:bodyPr/>
        <a:lstStyle/>
        <a:p>
          <a:endParaRPr lang="en-US"/>
        </a:p>
      </dgm:t>
    </dgm:pt>
    <dgm:pt modelId="{08387CF5-ED2C-0B4F-A59A-D98A8805A9B8}" type="sibTrans" cxnId="{EF038C47-0653-6647-B824-E2AB33BEF27C}">
      <dgm:prSet/>
      <dgm:spPr/>
      <dgm:t>
        <a:bodyPr/>
        <a:lstStyle/>
        <a:p>
          <a:endParaRPr lang="en-US"/>
        </a:p>
      </dgm:t>
    </dgm:pt>
    <dgm:pt modelId="{DA2F7A9B-753C-5940-9326-5575EC688B7A}">
      <dgm:prSet phldrT="[Text]"/>
      <dgm:spPr/>
      <dgm:t>
        <a:bodyPr/>
        <a:lstStyle/>
        <a:p>
          <a:endParaRPr lang="en-US" dirty="0"/>
        </a:p>
      </dgm:t>
    </dgm:pt>
    <dgm:pt modelId="{621D58D6-A318-E34E-A31C-6F45F894415D}" type="sibTrans" cxnId="{C025FFB4-AC32-7743-85D3-595C031F907C}">
      <dgm:prSet/>
      <dgm:spPr/>
      <dgm:t>
        <a:bodyPr/>
        <a:lstStyle/>
        <a:p>
          <a:endParaRPr lang="en-US"/>
        </a:p>
      </dgm:t>
    </dgm:pt>
    <dgm:pt modelId="{9A03DD03-4D84-674C-ACFC-2A02043D0D62}" type="parTrans" cxnId="{C025FFB4-AC32-7743-85D3-595C031F907C}">
      <dgm:prSet/>
      <dgm:spPr/>
      <dgm:t>
        <a:bodyPr/>
        <a:lstStyle/>
        <a:p>
          <a:endParaRPr lang="en-US"/>
        </a:p>
      </dgm:t>
    </dgm:pt>
    <dgm:pt modelId="{88A77627-0518-CE47-88D0-E49D1F489567}">
      <dgm:prSet phldrT="[Text]"/>
      <dgm:spPr/>
      <dgm:t>
        <a:bodyPr/>
        <a:lstStyle/>
        <a:p>
          <a:r>
            <a:rPr lang="en-US" dirty="0" smtClean="0"/>
            <a:t>Protein Electrostatic Fields</a:t>
          </a:r>
          <a:endParaRPr lang="en-US" dirty="0"/>
        </a:p>
      </dgm:t>
    </dgm:pt>
    <dgm:pt modelId="{602FB6F0-1A9A-8E42-87F0-AEE0704E1946}" type="parTrans" cxnId="{BFF712EA-60D1-2342-96C4-2D258CCA51ED}">
      <dgm:prSet/>
      <dgm:spPr/>
      <dgm:t>
        <a:bodyPr/>
        <a:lstStyle/>
        <a:p>
          <a:endParaRPr lang="en-US"/>
        </a:p>
      </dgm:t>
    </dgm:pt>
    <dgm:pt modelId="{74D12F5C-755E-584A-A252-8F48E1CFDF44}" type="sibTrans" cxnId="{BFF712EA-60D1-2342-96C4-2D258CCA51ED}">
      <dgm:prSet/>
      <dgm:spPr/>
      <dgm:t>
        <a:bodyPr/>
        <a:lstStyle/>
        <a:p>
          <a:endParaRPr lang="en-US"/>
        </a:p>
      </dgm:t>
    </dgm:pt>
    <dgm:pt modelId="{6115D681-DD33-2B47-AE81-F02DC89119CC}">
      <dgm:prSet phldrT="[Text]"/>
      <dgm:spPr/>
      <dgm:t>
        <a:bodyPr/>
        <a:lstStyle/>
        <a:p>
          <a:endParaRPr lang="en-US"/>
        </a:p>
      </dgm:t>
    </dgm:pt>
    <dgm:pt modelId="{6922F41B-E5BB-B249-BA05-BAF4D1D4F69C}" type="parTrans" cxnId="{4A8945CF-E8EE-5046-B088-3FB14B2B455E}">
      <dgm:prSet/>
      <dgm:spPr/>
      <dgm:t>
        <a:bodyPr/>
        <a:lstStyle/>
        <a:p>
          <a:endParaRPr lang="en-US"/>
        </a:p>
      </dgm:t>
    </dgm:pt>
    <dgm:pt modelId="{119AF196-DEF5-8647-A119-A368491EC9BE}" type="sibTrans" cxnId="{4A8945CF-E8EE-5046-B088-3FB14B2B455E}">
      <dgm:prSet/>
      <dgm:spPr/>
      <dgm:t>
        <a:bodyPr/>
        <a:lstStyle/>
        <a:p>
          <a:endParaRPr lang="en-US"/>
        </a:p>
      </dgm:t>
    </dgm:pt>
    <dgm:pt modelId="{E4A0FCB7-3E5E-9D44-A77C-6E61DF8038DB}">
      <dgm:prSet phldrT="[Text]"/>
      <dgm:spPr/>
      <dgm:t>
        <a:bodyPr/>
        <a:lstStyle/>
        <a:p>
          <a:r>
            <a:rPr lang="en-US" dirty="0" smtClean="0"/>
            <a:t>Poisson Boltzmann </a:t>
          </a:r>
          <a:r>
            <a:rPr lang="en-US" dirty="0" err="1" smtClean="0"/>
            <a:t>vs</a:t>
          </a:r>
          <a:r>
            <a:rPr lang="en-US" dirty="0" smtClean="0"/>
            <a:t> Reaction Field Method</a:t>
          </a:r>
          <a:endParaRPr lang="en-US" dirty="0"/>
        </a:p>
      </dgm:t>
    </dgm:pt>
    <dgm:pt modelId="{AEFC92CD-461D-DD46-A518-EB02E257FD16}" type="parTrans" cxnId="{4E7C05A9-F735-FC4B-B931-D9BABD610D95}">
      <dgm:prSet/>
      <dgm:spPr/>
      <dgm:t>
        <a:bodyPr/>
        <a:lstStyle/>
        <a:p>
          <a:endParaRPr lang="en-US"/>
        </a:p>
      </dgm:t>
    </dgm:pt>
    <dgm:pt modelId="{2C80B29F-AC0F-CB49-98CF-5374A2CF54E6}" type="sibTrans" cxnId="{4E7C05A9-F735-FC4B-B931-D9BABD610D95}">
      <dgm:prSet/>
      <dgm:spPr/>
      <dgm:t>
        <a:bodyPr/>
        <a:lstStyle/>
        <a:p>
          <a:endParaRPr lang="en-US"/>
        </a:p>
      </dgm:t>
    </dgm:pt>
    <dgm:pt modelId="{2DA7DA32-E34D-5244-985C-485E375BFE93}">
      <dgm:prSet phldrT="[Text]"/>
      <dgm:spPr/>
      <dgm:t>
        <a:bodyPr/>
        <a:lstStyle/>
        <a:p>
          <a:endParaRPr lang="en-US" dirty="0"/>
        </a:p>
      </dgm:t>
    </dgm:pt>
    <dgm:pt modelId="{8131FA47-AF7F-9A40-8C15-7DA2FD1B2FD5}" type="parTrans" cxnId="{5FE8F6B8-E55F-2240-BD11-18614D99D5DF}">
      <dgm:prSet/>
      <dgm:spPr/>
      <dgm:t>
        <a:bodyPr/>
        <a:lstStyle/>
        <a:p>
          <a:endParaRPr lang="en-US"/>
        </a:p>
      </dgm:t>
    </dgm:pt>
    <dgm:pt modelId="{75355628-C2F7-FC45-AE3E-06A5BB325DA4}" type="sibTrans" cxnId="{5FE8F6B8-E55F-2240-BD11-18614D99D5DF}">
      <dgm:prSet/>
      <dgm:spPr/>
      <dgm:t>
        <a:bodyPr/>
        <a:lstStyle/>
        <a:p>
          <a:endParaRPr lang="en-US"/>
        </a:p>
      </dgm:t>
    </dgm:pt>
    <dgm:pt modelId="{1080FA8E-6D7B-0646-A13B-611FC6F92AD4}">
      <dgm:prSet phldrT="[Text]"/>
      <dgm:spPr/>
      <dgm:t>
        <a:bodyPr/>
        <a:lstStyle/>
        <a:p>
          <a:r>
            <a:rPr lang="en-US" dirty="0" smtClean="0"/>
            <a:t>Select Explicit Water</a:t>
          </a:r>
          <a:endParaRPr lang="en-US" dirty="0"/>
        </a:p>
      </dgm:t>
    </dgm:pt>
    <dgm:pt modelId="{C8C3C4D7-64BB-4D4C-BA07-ACD52B9D29B3}" type="parTrans" cxnId="{1164454C-6F4F-4448-84A6-2B6981520AD3}">
      <dgm:prSet/>
      <dgm:spPr/>
      <dgm:t>
        <a:bodyPr/>
        <a:lstStyle/>
        <a:p>
          <a:endParaRPr lang="en-US"/>
        </a:p>
      </dgm:t>
    </dgm:pt>
    <dgm:pt modelId="{C7AF20C8-DA6A-5C48-8D8A-766E61BB733A}" type="sibTrans" cxnId="{1164454C-6F4F-4448-84A6-2B6981520AD3}">
      <dgm:prSet/>
      <dgm:spPr/>
      <dgm:t>
        <a:bodyPr/>
        <a:lstStyle/>
        <a:p>
          <a:endParaRPr lang="en-US"/>
        </a:p>
      </dgm:t>
    </dgm:pt>
    <dgm:pt modelId="{7589F51F-AB80-D342-8C3F-01DDA82F8FC6}">
      <dgm:prSet phldrT="[Text]"/>
      <dgm:spPr/>
      <dgm:t>
        <a:bodyPr/>
        <a:lstStyle/>
        <a:p>
          <a:endParaRPr lang="en-US" dirty="0"/>
        </a:p>
      </dgm:t>
    </dgm:pt>
    <dgm:pt modelId="{31D7C904-167B-AD4C-9315-AA1EEE78548A}" type="parTrans" cxnId="{8FF495B6-2DE5-EA48-8EE7-A140BA0E9C87}">
      <dgm:prSet/>
      <dgm:spPr/>
      <dgm:t>
        <a:bodyPr/>
        <a:lstStyle/>
        <a:p>
          <a:endParaRPr lang="en-US"/>
        </a:p>
      </dgm:t>
    </dgm:pt>
    <dgm:pt modelId="{1075FA08-B9BB-F34A-B72D-D5F0D6A78CD6}" type="sibTrans" cxnId="{8FF495B6-2DE5-EA48-8EE7-A140BA0E9C87}">
      <dgm:prSet/>
      <dgm:spPr/>
      <dgm:t>
        <a:bodyPr/>
        <a:lstStyle/>
        <a:p>
          <a:endParaRPr lang="en-US"/>
        </a:p>
      </dgm:t>
    </dgm:pt>
    <dgm:pt modelId="{01289ACA-B2D1-6948-97A2-E2BEC88646F0}">
      <dgm:prSet phldrT="[Text]"/>
      <dgm:spPr/>
      <dgm:t>
        <a:bodyPr/>
        <a:lstStyle/>
        <a:p>
          <a:r>
            <a:rPr lang="en-US" dirty="0" smtClean="0"/>
            <a:t>Electronic Polarizability: AMOEBA</a:t>
          </a:r>
          <a:endParaRPr lang="en-US" dirty="0"/>
        </a:p>
      </dgm:t>
    </dgm:pt>
    <dgm:pt modelId="{E527D5C1-D679-5A4C-8EE1-4EC2C5E737C9}" type="parTrans" cxnId="{053C6F20-DFF3-634C-B4AC-92AADE6E90C4}">
      <dgm:prSet/>
      <dgm:spPr/>
      <dgm:t>
        <a:bodyPr/>
        <a:lstStyle/>
        <a:p>
          <a:endParaRPr lang="en-US"/>
        </a:p>
      </dgm:t>
    </dgm:pt>
    <dgm:pt modelId="{11703D89-7FAD-554A-A8B3-DCA490064530}" type="sibTrans" cxnId="{053C6F20-DFF3-634C-B4AC-92AADE6E90C4}">
      <dgm:prSet/>
      <dgm:spPr/>
      <dgm:t>
        <a:bodyPr/>
        <a:lstStyle/>
        <a:p>
          <a:endParaRPr lang="en-US"/>
        </a:p>
      </dgm:t>
    </dgm:pt>
    <dgm:pt modelId="{0ABC8424-F417-2B41-BBE7-2A831428DD7B}">
      <dgm:prSet phldrT="[Text]"/>
      <dgm:spPr/>
      <dgm:t>
        <a:bodyPr/>
        <a:lstStyle/>
        <a:p>
          <a:endParaRPr lang="en-US" dirty="0"/>
        </a:p>
      </dgm:t>
    </dgm:pt>
    <dgm:pt modelId="{5A20CD58-ACC8-8D42-ABD0-37AED05C64D1}" type="parTrans" cxnId="{9EF3AD16-1BCA-5345-93E3-2F4394A37AEA}">
      <dgm:prSet/>
      <dgm:spPr/>
      <dgm:t>
        <a:bodyPr/>
        <a:lstStyle/>
        <a:p>
          <a:endParaRPr lang="en-US"/>
        </a:p>
      </dgm:t>
    </dgm:pt>
    <dgm:pt modelId="{A1328E64-8A09-594D-9D3D-0F29456F4FD5}" type="sibTrans" cxnId="{9EF3AD16-1BCA-5345-93E3-2F4394A37AEA}">
      <dgm:prSet/>
      <dgm:spPr/>
      <dgm:t>
        <a:bodyPr/>
        <a:lstStyle/>
        <a:p>
          <a:endParaRPr lang="en-US"/>
        </a:p>
      </dgm:t>
    </dgm:pt>
    <dgm:pt modelId="{E5A1B35A-38C4-ED46-AE10-CB01AE840072}" type="pres">
      <dgm:prSet presAssocID="{F83B7A2F-2541-3A4A-B626-3D3173C3537D}" presName="linearFlow" presStyleCnt="0">
        <dgm:presLayoutVars>
          <dgm:dir/>
          <dgm:animLvl val="lvl"/>
          <dgm:resizeHandles val="exact"/>
        </dgm:presLayoutVars>
      </dgm:prSet>
      <dgm:spPr/>
    </dgm:pt>
    <dgm:pt modelId="{4740BB5B-AC92-E24D-826E-FB53870D4F2D}" type="pres">
      <dgm:prSet presAssocID="{8CC1A3AB-BB89-524E-BBF0-E2AA6A84A4A4}" presName="composite" presStyleCnt="0"/>
      <dgm:spPr/>
    </dgm:pt>
    <dgm:pt modelId="{99721F36-21A9-534C-9B7E-637A8EE471D6}" type="pres">
      <dgm:prSet presAssocID="{8CC1A3AB-BB89-524E-BBF0-E2AA6A84A4A4}" presName="parentText" presStyleLbl="alignNode1" presStyleIdx="0" presStyleCnt="7">
        <dgm:presLayoutVars>
          <dgm:chMax val="1"/>
          <dgm:bulletEnabled val="1"/>
        </dgm:presLayoutVars>
      </dgm:prSet>
      <dgm:spPr/>
      <dgm:t>
        <a:bodyPr/>
        <a:lstStyle/>
        <a:p>
          <a:endParaRPr lang="en-US"/>
        </a:p>
      </dgm:t>
    </dgm:pt>
    <dgm:pt modelId="{335F2769-B0BE-AD44-9295-30FDC90A8D02}" type="pres">
      <dgm:prSet presAssocID="{8CC1A3AB-BB89-524E-BBF0-E2AA6A84A4A4}" presName="descendantText" presStyleLbl="alignAcc1" presStyleIdx="0" presStyleCnt="7">
        <dgm:presLayoutVars>
          <dgm:bulletEnabled val="1"/>
        </dgm:presLayoutVars>
      </dgm:prSet>
      <dgm:spPr/>
      <dgm:t>
        <a:bodyPr/>
        <a:lstStyle/>
        <a:p>
          <a:endParaRPr lang="en-US"/>
        </a:p>
      </dgm:t>
    </dgm:pt>
    <dgm:pt modelId="{33E56E61-F6F6-CA4C-BA19-8BC2FB37377B}" type="pres">
      <dgm:prSet presAssocID="{7CEA8530-C0D9-5E48-89DB-0D430232F050}" presName="sp" presStyleCnt="0"/>
      <dgm:spPr/>
    </dgm:pt>
    <dgm:pt modelId="{F0E23D60-9750-5341-9304-8D0127181969}" type="pres">
      <dgm:prSet presAssocID="{DA2F7A9B-753C-5940-9326-5575EC688B7A}" presName="composite" presStyleCnt="0"/>
      <dgm:spPr/>
    </dgm:pt>
    <dgm:pt modelId="{85F784FA-C57A-AD40-AA4E-FA156BD2AD5E}" type="pres">
      <dgm:prSet presAssocID="{DA2F7A9B-753C-5940-9326-5575EC688B7A}" presName="parentText" presStyleLbl="alignNode1" presStyleIdx="1" presStyleCnt="7">
        <dgm:presLayoutVars>
          <dgm:chMax val="1"/>
          <dgm:bulletEnabled val="1"/>
        </dgm:presLayoutVars>
      </dgm:prSet>
      <dgm:spPr/>
      <dgm:t>
        <a:bodyPr/>
        <a:lstStyle/>
        <a:p>
          <a:endParaRPr lang="en-US"/>
        </a:p>
      </dgm:t>
    </dgm:pt>
    <dgm:pt modelId="{B3D58B49-CB42-C846-8325-7A4083D2C37F}" type="pres">
      <dgm:prSet presAssocID="{DA2F7A9B-753C-5940-9326-5575EC688B7A}" presName="descendantText" presStyleLbl="alignAcc1" presStyleIdx="1" presStyleCnt="7">
        <dgm:presLayoutVars>
          <dgm:bulletEnabled val="1"/>
        </dgm:presLayoutVars>
      </dgm:prSet>
      <dgm:spPr/>
      <dgm:t>
        <a:bodyPr/>
        <a:lstStyle/>
        <a:p>
          <a:endParaRPr lang="en-US"/>
        </a:p>
      </dgm:t>
    </dgm:pt>
    <dgm:pt modelId="{26FBA24D-1E59-004A-95E7-645F107F945E}" type="pres">
      <dgm:prSet presAssocID="{621D58D6-A318-E34E-A31C-6F45F894415D}" presName="sp" presStyleCnt="0"/>
      <dgm:spPr/>
    </dgm:pt>
    <dgm:pt modelId="{2A0A09A3-4F70-CD40-870A-8E067BAD3079}" type="pres">
      <dgm:prSet presAssocID="{04ABF3EA-98B9-1343-BA8A-741E8FE5D3E3}" presName="composite" presStyleCnt="0"/>
      <dgm:spPr/>
    </dgm:pt>
    <dgm:pt modelId="{8AF4A524-F52B-4440-A9F9-3A1DF4CB697A}" type="pres">
      <dgm:prSet presAssocID="{04ABF3EA-98B9-1343-BA8A-741E8FE5D3E3}" presName="parentText" presStyleLbl="alignNode1" presStyleIdx="2" presStyleCnt="7">
        <dgm:presLayoutVars>
          <dgm:chMax val="1"/>
          <dgm:bulletEnabled val="1"/>
        </dgm:presLayoutVars>
      </dgm:prSet>
      <dgm:spPr/>
      <dgm:t>
        <a:bodyPr/>
        <a:lstStyle/>
        <a:p>
          <a:endParaRPr lang="en-US"/>
        </a:p>
      </dgm:t>
    </dgm:pt>
    <dgm:pt modelId="{E0FCF20F-D4E4-D748-85DE-5D83A0162939}" type="pres">
      <dgm:prSet presAssocID="{04ABF3EA-98B9-1343-BA8A-741E8FE5D3E3}" presName="descendantText" presStyleLbl="alignAcc1" presStyleIdx="2" presStyleCnt="7">
        <dgm:presLayoutVars>
          <dgm:bulletEnabled val="1"/>
        </dgm:presLayoutVars>
      </dgm:prSet>
      <dgm:spPr/>
      <dgm:t>
        <a:bodyPr/>
        <a:lstStyle/>
        <a:p>
          <a:endParaRPr lang="en-US"/>
        </a:p>
      </dgm:t>
    </dgm:pt>
    <dgm:pt modelId="{070EAA09-E730-1B47-A320-B7B8A8D0BD8C}" type="pres">
      <dgm:prSet presAssocID="{C4CB18F3-D59D-F648-86CF-E360B3E5DB9D}" presName="sp" presStyleCnt="0"/>
      <dgm:spPr/>
    </dgm:pt>
    <dgm:pt modelId="{E24E4A4D-D183-9A4C-B6E5-1B8EA53BD8CC}" type="pres">
      <dgm:prSet presAssocID="{6115D681-DD33-2B47-AE81-F02DC89119CC}" presName="composite" presStyleCnt="0"/>
      <dgm:spPr/>
    </dgm:pt>
    <dgm:pt modelId="{2C8162BB-23EA-A74B-BA12-6F75BA0F5FB9}" type="pres">
      <dgm:prSet presAssocID="{6115D681-DD33-2B47-AE81-F02DC89119CC}" presName="parentText" presStyleLbl="alignNode1" presStyleIdx="3" presStyleCnt="7">
        <dgm:presLayoutVars>
          <dgm:chMax val="1"/>
          <dgm:bulletEnabled val="1"/>
        </dgm:presLayoutVars>
      </dgm:prSet>
      <dgm:spPr/>
    </dgm:pt>
    <dgm:pt modelId="{140D0229-ABDF-8447-8C0E-A350A3284FA5}" type="pres">
      <dgm:prSet presAssocID="{6115D681-DD33-2B47-AE81-F02DC89119CC}" presName="descendantText" presStyleLbl="alignAcc1" presStyleIdx="3" presStyleCnt="7">
        <dgm:presLayoutVars>
          <dgm:bulletEnabled val="1"/>
        </dgm:presLayoutVars>
      </dgm:prSet>
      <dgm:spPr/>
      <dgm:t>
        <a:bodyPr/>
        <a:lstStyle/>
        <a:p>
          <a:endParaRPr lang="en-US"/>
        </a:p>
      </dgm:t>
    </dgm:pt>
    <dgm:pt modelId="{A542ADEC-5BE5-3D47-8D80-6619F836D248}" type="pres">
      <dgm:prSet presAssocID="{119AF196-DEF5-8647-A119-A368491EC9BE}" presName="sp" presStyleCnt="0"/>
      <dgm:spPr/>
    </dgm:pt>
    <dgm:pt modelId="{51FB97EF-769B-3A4E-A77D-4BD28EEFE754}" type="pres">
      <dgm:prSet presAssocID="{2DA7DA32-E34D-5244-985C-485E375BFE93}" presName="composite" presStyleCnt="0"/>
      <dgm:spPr/>
    </dgm:pt>
    <dgm:pt modelId="{DF49D30E-DEAF-8246-9042-EC6102F68D86}" type="pres">
      <dgm:prSet presAssocID="{2DA7DA32-E34D-5244-985C-485E375BFE93}" presName="parentText" presStyleLbl="alignNode1" presStyleIdx="4" presStyleCnt="7" custLinFactX="8946" custLinFactNeighborX="100000">
        <dgm:presLayoutVars>
          <dgm:chMax val="1"/>
          <dgm:bulletEnabled val="1"/>
        </dgm:presLayoutVars>
      </dgm:prSet>
      <dgm:spPr/>
    </dgm:pt>
    <dgm:pt modelId="{0AFC41FA-2774-884B-9FFD-0AE0599B97BA}" type="pres">
      <dgm:prSet presAssocID="{2DA7DA32-E34D-5244-985C-485E375BFE93}" presName="descendantText" presStyleLbl="alignAcc1" presStyleIdx="4" presStyleCnt="7" custScaleX="91647" custLinFactNeighborX="4629">
        <dgm:presLayoutVars>
          <dgm:bulletEnabled val="1"/>
        </dgm:presLayoutVars>
      </dgm:prSet>
      <dgm:spPr/>
      <dgm:t>
        <a:bodyPr/>
        <a:lstStyle/>
        <a:p>
          <a:endParaRPr lang="en-US"/>
        </a:p>
      </dgm:t>
    </dgm:pt>
    <dgm:pt modelId="{789A6DB5-206C-0349-9893-B53AA289F38B}" type="pres">
      <dgm:prSet presAssocID="{75355628-C2F7-FC45-AE3E-06A5BB325DA4}" presName="sp" presStyleCnt="0"/>
      <dgm:spPr/>
    </dgm:pt>
    <dgm:pt modelId="{10B2C383-450D-8648-A2D2-600B19F1DC1A}" type="pres">
      <dgm:prSet presAssocID="{7589F51F-AB80-D342-8C3F-01DDA82F8FC6}" presName="composite" presStyleCnt="0"/>
      <dgm:spPr/>
    </dgm:pt>
    <dgm:pt modelId="{F102BF34-3D59-7649-B508-CEAC905BDB78}" type="pres">
      <dgm:prSet presAssocID="{7589F51F-AB80-D342-8C3F-01DDA82F8FC6}" presName="parentText" presStyleLbl="alignNode1" presStyleIdx="5" presStyleCnt="7" custLinFactX="8946" custLinFactNeighborX="100000">
        <dgm:presLayoutVars>
          <dgm:chMax val="1"/>
          <dgm:bulletEnabled val="1"/>
        </dgm:presLayoutVars>
      </dgm:prSet>
      <dgm:spPr/>
    </dgm:pt>
    <dgm:pt modelId="{F6DA7A15-744B-4D47-AD47-BD5CE6FB5F87}" type="pres">
      <dgm:prSet presAssocID="{7589F51F-AB80-D342-8C3F-01DDA82F8FC6}" presName="descendantText" presStyleLbl="alignAcc1" presStyleIdx="5" presStyleCnt="7" custScaleX="91647" custLinFactNeighborX="4629">
        <dgm:presLayoutVars>
          <dgm:bulletEnabled val="1"/>
        </dgm:presLayoutVars>
      </dgm:prSet>
      <dgm:spPr/>
      <dgm:t>
        <a:bodyPr/>
        <a:lstStyle/>
        <a:p>
          <a:endParaRPr lang="en-US"/>
        </a:p>
      </dgm:t>
    </dgm:pt>
    <dgm:pt modelId="{1B322A16-6F07-5E44-9AB8-BC0345B810C8}" type="pres">
      <dgm:prSet presAssocID="{1075FA08-B9BB-F34A-B72D-D5F0D6A78CD6}" presName="sp" presStyleCnt="0"/>
      <dgm:spPr/>
    </dgm:pt>
    <dgm:pt modelId="{9BE3A252-A4D5-0D44-9677-BF372F51265F}" type="pres">
      <dgm:prSet presAssocID="{0ABC8424-F417-2B41-BBE7-2A831428DD7B}" presName="composite" presStyleCnt="0"/>
      <dgm:spPr/>
    </dgm:pt>
    <dgm:pt modelId="{08D58051-A8C9-7246-B3C7-2E7B2719FB21}" type="pres">
      <dgm:prSet presAssocID="{0ABC8424-F417-2B41-BBE7-2A831428DD7B}" presName="parentText" presStyleLbl="alignNode1" presStyleIdx="6" presStyleCnt="7" custLinFactX="8946" custLinFactNeighborX="100000">
        <dgm:presLayoutVars>
          <dgm:chMax val="1"/>
          <dgm:bulletEnabled val="1"/>
        </dgm:presLayoutVars>
      </dgm:prSet>
      <dgm:spPr/>
    </dgm:pt>
    <dgm:pt modelId="{8CA23437-A322-C24C-8DA8-2F59E1688E02}" type="pres">
      <dgm:prSet presAssocID="{0ABC8424-F417-2B41-BBE7-2A831428DD7B}" presName="descendantText" presStyleLbl="alignAcc1" presStyleIdx="6" presStyleCnt="7" custScaleX="91647" custLinFactNeighborX="4629">
        <dgm:presLayoutVars>
          <dgm:bulletEnabled val="1"/>
        </dgm:presLayoutVars>
      </dgm:prSet>
      <dgm:spPr/>
      <dgm:t>
        <a:bodyPr/>
        <a:lstStyle/>
        <a:p>
          <a:endParaRPr lang="en-US"/>
        </a:p>
      </dgm:t>
    </dgm:pt>
  </dgm:ptLst>
  <dgm:cxnLst>
    <dgm:cxn modelId="{D3C3750E-2075-344B-BB0D-4C9687F6260E}" type="presOf" srcId="{7589F51F-AB80-D342-8C3F-01DDA82F8FC6}" destId="{F102BF34-3D59-7649-B508-CEAC905BDB78}" srcOrd="0" destOrd="0" presId="urn:microsoft.com/office/officeart/2005/8/layout/chevron2"/>
    <dgm:cxn modelId="{BFF712EA-60D1-2342-96C4-2D258CCA51ED}" srcId="{6115D681-DD33-2B47-AE81-F02DC89119CC}" destId="{88A77627-0518-CE47-88D0-E49D1F489567}" srcOrd="0" destOrd="0" parTransId="{602FB6F0-1A9A-8E42-87F0-AEE0704E1946}" sibTransId="{74D12F5C-755E-584A-A252-8F48E1CFDF44}"/>
    <dgm:cxn modelId="{4A8945CF-E8EE-5046-B088-3FB14B2B455E}" srcId="{F83B7A2F-2541-3A4A-B626-3D3173C3537D}" destId="{6115D681-DD33-2B47-AE81-F02DC89119CC}" srcOrd="3" destOrd="0" parTransId="{6922F41B-E5BB-B249-BA05-BAF4D1D4F69C}" sibTransId="{119AF196-DEF5-8647-A119-A368491EC9BE}"/>
    <dgm:cxn modelId="{4E7C05A9-F735-FC4B-B931-D9BABD610D95}" srcId="{2DA7DA32-E34D-5244-985C-485E375BFE93}" destId="{E4A0FCB7-3E5E-9D44-A77C-6E61DF8038DB}" srcOrd="0" destOrd="0" parTransId="{AEFC92CD-461D-DD46-A518-EB02E257FD16}" sibTransId="{2C80B29F-AC0F-CB49-98CF-5374A2CF54E6}"/>
    <dgm:cxn modelId="{74832CCD-4B64-A348-B81B-067F8E7B805A}" srcId="{F83B7A2F-2541-3A4A-B626-3D3173C3537D}" destId="{8CC1A3AB-BB89-524E-BBF0-E2AA6A84A4A4}" srcOrd="0" destOrd="0" parTransId="{27F0409C-56B5-EA43-A1B0-EFC90573515C}" sibTransId="{7CEA8530-C0D9-5E48-89DB-0D430232F050}"/>
    <dgm:cxn modelId="{35FDCC25-F4FA-564E-A840-AF0A7580907E}" srcId="{8CC1A3AB-BB89-524E-BBF0-E2AA6A84A4A4}" destId="{1314D9B6-2696-1F4F-B603-D9743DCF12C8}" srcOrd="0" destOrd="0" parTransId="{B93D8B4C-E848-7545-BA78-910F1E519E31}" sibTransId="{44860871-396C-EB40-8F67-7D48F076AB7D}"/>
    <dgm:cxn modelId="{9EF3AD16-1BCA-5345-93E3-2F4394A37AEA}" srcId="{F83B7A2F-2541-3A4A-B626-3D3173C3537D}" destId="{0ABC8424-F417-2B41-BBE7-2A831428DD7B}" srcOrd="6" destOrd="0" parTransId="{5A20CD58-ACC8-8D42-ABD0-37AED05C64D1}" sibTransId="{A1328E64-8A09-594D-9D3D-0F29456F4FD5}"/>
    <dgm:cxn modelId="{DEFE5F58-FE73-7945-A98F-146A067A73E7}" type="presOf" srcId="{8CC1A3AB-BB89-524E-BBF0-E2AA6A84A4A4}" destId="{99721F36-21A9-534C-9B7E-637A8EE471D6}" srcOrd="0" destOrd="0" presId="urn:microsoft.com/office/officeart/2005/8/layout/chevron2"/>
    <dgm:cxn modelId="{DC0289B0-C51C-8E44-8322-1482A111884F}" type="presOf" srcId="{01289ACA-B2D1-6948-97A2-E2BEC88646F0}" destId="{8CA23437-A322-C24C-8DA8-2F59E1688E02}" srcOrd="0" destOrd="0" presId="urn:microsoft.com/office/officeart/2005/8/layout/chevron2"/>
    <dgm:cxn modelId="{09525D94-3B13-0A4A-AF6C-491EE7FB6933}" type="presOf" srcId="{F83B7A2F-2541-3A4A-B626-3D3173C3537D}" destId="{E5A1B35A-38C4-ED46-AE10-CB01AE840072}" srcOrd="0" destOrd="0" presId="urn:microsoft.com/office/officeart/2005/8/layout/chevron2"/>
    <dgm:cxn modelId="{053C6F20-DFF3-634C-B4AC-92AADE6E90C4}" srcId="{0ABC8424-F417-2B41-BBE7-2A831428DD7B}" destId="{01289ACA-B2D1-6948-97A2-E2BEC88646F0}" srcOrd="0" destOrd="0" parTransId="{E527D5C1-D679-5A4C-8EE1-4EC2C5E737C9}" sibTransId="{11703D89-7FAD-554A-A8B3-DCA490064530}"/>
    <dgm:cxn modelId="{A92CF922-B410-A540-AE60-F5FDA744F538}" type="presOf" srcId="{F8CF4B5C-CEC2-054D-BC6F-3FED5F96A56F}" destId="{B3D58B49-CB42-C846-8325-7A4083D2C37F}" srcOrd="0" destOrd="0" presId="urn:microsoft.com/office/officeart/2005/8/layout/chevron2"/>
    <dgm:cxn modelId="{DCAFE2C1-C570-6D4E-9084-4B14A1773ACB}" type="presOf" srcId="{E4A0FCB7-3E5E-9D44-A77C-6E61DF8038DB}" destId="{0AFC41FA-2774-884B-9FFD-0AE0599B97BA}" srcOrd="0" destOrd="0" presId="urn:microsoft.com/office/officeart/2005/8/layout/chevron2"/>
    <dgm:cxn modelId="{E5E75869-552E-854B-AD6E-7A8D6C8ADF81}" type="presOf" srcId="{0ABC8424-F417-2B41-BBE7-2A831428DD7B}" destId="{08D58051-A8C9-7246-B3C7-2E7B2719FB21}" srcOrd="0" destOrd="0" presId="urn:microsoft.com/office/officeart/2005/8/layout/chevron2"/>
    <dgm:cxn modelId="{1164454C-6F4F-4448-84A6-2B6981520AD3}" srcId="{7589F51F-AB80-D342-8C3F-01DDA82F8FC6}" destId="{1080FA8E-6D7B-0646-A13B-611FC6F92AD4}" srcOrd="0" destOrd="0" parTransId="{C8C3C4D7-64BB-4D4C-BA07-ACD52B9D29B3}" sibTransId="{C7AF20C8-DA6A-5C48-8D8A-766E61BB733A}"/>
    <dgm:cxn modelId="{FA5CF39D-5B6F-6E4E-8911-EEE8D0349D57}" type="presOf" srcId="{1080FA8E-6D7B-0646-A13B-611FC6F92AD4}" destId="{F6DA7A15-744B-4D47-AD47-BD5CE6FB5F87}" srcOrd="0" destOrd="0" presId="urn:microsoft.com/office/officeart/2005/8/layout/chevron2"/>
    <dgm:cxn modelId="{AF9BAF12-852C-3548-8D7F-0D8C16D5DC4E}" type="presOf" srcId="{DA2F7A9B-753C-5940-9326-5575EC688B7A}" destId="{85F784FA-C57A-AD40-AA4E-FA156BD2AD5E}" srcOrd="0" destOrd="0" presId="urn:microsoft.com/office/officeart/2005/8/layout/chevron2"/>
    <dgm:cxn modelId="{63997946-2647-BA4F-80A6-9D97310138BA}" srcId="{DA2F7A9B-753C-5940-9326-5575EC688B7A}" destId="{F8CF4B5C-CEC2-054D-BC6F-3FED5F96A56F}" srcOrd="0" destOrd="0" parTransId="{464EBF16-6FDF-C849-A35C-588AA88431BC}" sibTransId="{A2F867B7-E68B-6146-88D3-09A05AC1884C}"/>
    <dgm:cxn modelId="{78F46FAE-2D61-7840-88C0-89A165D38E90}" srcId="{F83B7A2F-2541-3A4A-B626-3D3173C3537D}" destId="{04ABF3EA-98B9-1343-BA8A-741E8FE5D3E3}" srcOrd="2" destOrd="0" parTransId="{08B85967-165E-4945-995F-F2482BCAA236}" sibTransId="{C4CB18F3-D59D-F648-86CF-E360B3E5DB9D}"/>
    <dgm:cxn modelId="{77CFAD5F-4262-9D41-B4BF-E3EAE933FB52}" type="presOf" srcId="{6115D681-DD33-2B47-AE81-F02DC89119CC}" destId="{2C8162BB-23EA-A74B-BA12-6F75BA0F5FB9}" srcOrd="0" destOrd="0" presId="urn:microsoft.com/office/officeart/2005/8/layout/chevron2"/>
    <dgm:cxn modelId="{C025FFB4-AC32-7743-85D3-595C031F907C}" srcId="{F83B7A2F-2541-3A4A-B626-3D3173C3537D}" destId="{DA2F7A9B-753C-5940-9326-5575EC688B7A}" srcOrd="1" destOrd="0" parTransId="{9A03DD03-4D84-674C-ACFC-2A02043D0D62}" sibTransId="{621D58D6-A318-E34E-A31C-6F45F894415D}"/>
    <dgm:cxn modelId="{87076F9B-F0F7-E442-A7A5-A0792D25CEC1}" type="presOf" srcId="{1314D9B6-2696-1F4F-B603-D9743DCF12C8}" destId="{335F2769-B0BE-AD44-9295-30FDC90A8D02}" srcOrd="0" destOrd="0" presId="urn:microsoft.com/office/officeart/2005/8/layout/chevron2"/>
    <dgm:cxn modelId="{7CD342D1-8327-084C-B354-0A301138F622}" type="presOf" srcId="{88A77627-0518-CE47-88D0-E49D1F489567}" destId="{140D0229-ABDF-8447-8C0E-A350A3284FA5}" srcOrd="0" destOrd="0" presId="urn:microsoft.com/office/officeart/2005/8/layout/chevron2"/>
    <dgm:cxn modelId="{8FF495B6-2DE5-EA48-8EE7-A140BA0E9C87}" srcId="{F83B7A2F-2541-3A4A-B626-3D3173C3537D}" destId="{7589F51F-AB80-D342-8C3F-01DDA82F8FC6}" srcOrd="5" destOrd="0" parTransId="{31D7C904-167B-AD4C-9315-AA1EEE78548A}" sibTransId="{1075FA08-B9BB-F34A-B72D-D5F0D6A78CD6}"/>
    <dgm:cxn modelId="{5FE8F6B8-E55F-2240-BD11-18614D99D5DF}" srcId="{F83B7A2F-2541-3A4A-B626-3D3173C3537D}" destId="{2DA7DA32-E34D-5244-985C-485E375BFE93}" srcOrd="4" destOrd="0" parTransId="{8131FA47-AF7F-9A40-8C15-7DA2FD1B2FD5}" sibTransId="{75355628-C2F7-FC45-AE3E-06A5BB325DA4}"/>
    <dgm:cxn modelId="{505EE030-4CCC-2E45-8ED8-1A3FFAA0C475}" type="presOf" srcId="{0AEC35E5-59D2-0D4C-B17A-5DAA3F09C4F9}" destId="{E0FCF20F-D4E4-D748-85DE-5D83A0162939}" srcOrd="0" destOrd="0" presId="urn:microsoft.com/office/officeart/2005/8/layout/chevron2"/>
    <dgm:cxn modelId="{2EA5D229-2D34-5048-BC23-5A2B48556A6E}" type="presOf" srcId="{04ABF3EA-98B9-1343-BA8A-741E8FE5D3E3}" destId="{8AF4A524-F52B-4440-A9F9-3A1DF4CB697A}" srcOrd="0" destOrd="0" presId="urn:microsoft.com/office/officeart/2005/8/layout/chevron2"/>
    <dgm:cxn modelId="{EF038C47-0653-6647-B824-E2AB33BEF27C}" srcId="{04ABF3EA-98B9-1343-BA8A-741E8FE5D3E3}" destId="{0AEC35E5-59D2-0D4C-B17A-5DAA3F09C4F9}" srcOrd="0" destOrd="0" parTransId="{0EA89EAB-4263-2A41-8035-8D1D44AEEB87}" sibTransId="{08387CF5-ED2C-0B4F-A59A-D98A8805A9B8}"/>
    <dgm:cxn modelId="{0EF70B57-C91E-CC40-95D8-C6650F02148D}" type="presOf" srcId="{2DA7DA32-E34D-5244-985C-485E375BFE93}" destId="{DF49D30E-DEAF-8246-9042-EC6102F68D86}" srcOrd="0" destOrd="0" presId="urn:microsoft.com/office/officeart/2005/8/layout/chevron2"/>
    <dgm:cxn modelId="{F384AA70-E4A0-1D41-8F69-EC3D100F19C2}" type="presParOf" srcId="{E5A1B35A-38C4-ED46-AE10-CB01AE840072}" destId="{4740BB5B-AC92-E24D-826E-FB53870D4F2D}" srcOrd="0" destOrd="0" presId="urn:microsoft.com/office/officeart/2005/8/layout/chevron2"/>
    <dgm:cxn modelId="{EE28AE6D-24A6-A24F-BD2B-4DCC1946F80E}" type="presParOf" srcId="{4740BB5B-AC92-E24D-826E-FB53870D4F2D}" destId="{99721F36-21A9-534C-9B7E-637A8EE471D6}" srcOrd="0" destOrd="0" presId="urn:microsoft.com/office/officeart/2005/8/layout/chevron2"/>
    <dgm:cxn modelId="{C12FA234-294E-DD4B-AB32-0EC7F1137249}" type="presParOf" srcId="{4740BB5B-AC92-E24D-826E-FB53870D4F2D}" destId="{335F2769-B0BE-AD44-9295-30FDC90A8D02}" srcOrd="1" destOrd="0" presId="urn:microsoft.com/office/officeart/2005/8/layout/chevron2"/>
    <dgm:cxn modelId="{AF45157F-9A7C-934C-99B5-905CF26A2E77}" type="presParOf" srcId="{E5A1B35A-38C4-ED46-AE10-CB01AE840072}" destId="{33E56E61-F6F6-CA4C-BA19-8BC2FB37377B}" srcOrd="1" destOrd="0" presId="urn:microsoft.com/office/officeart/2005/8/layout/chevron2"/>
    <dgm:cxn modelId="{44ACEF51-B571-B245-BB6E-BC5DC37E2B78}" type="presParOf" srcId="{E5A1B35A-38C4-ED46-AE10-CB01AE840072}" destId="{F0E23D60-9750-5341-9304-8D0127181969}" srcOrd="2" destOrd="0" presId="urn:microsoft.com/office/officeart/2005/8/layout/chevron2"/>
    <dgm:cxn modelId="{214F813E-786C-F44B-A819-E81BAB6F0219}" type="presParOf" srcId="{F0E23D60-9750-5341-9304-8D0127181969}" destId="{85F784FA-C57A-AD40-AA4E-FA156BD2AD5E}" srcOrd="0" destOrd="0" presId="urn:microsoft.com/office/officeart/2005/8/layout/chevron2"/>
    <dgm:cxn modelId="{BF54D2B4-B3A2-9744-8721-D25CF690DBED}" type="presParOf" srcId="{F0E23D60-9750-5341-9304-8D0127181969}" destId="{B3D58B49-CB42-C846-8325-7A4083D2C37F}" srcOrd="1" destOrd="0" presId="urn:microsoft.com/office/officeart/2005/8/layout/chevron2"/>
    <dgm:cxn modelId="{B6EC4C5E-67EF-414F-B048-7D95E019AD50}" type="presParOf" srcId="{E5A1B35A-38C4-ED46-AE10-CB01AE840072}" destId="{26FBA24D-1E59-004A-95E7-645F107F945E}" srcOrd="3" destOrd="0" presId="urn:microsoft.com/office/officeart/2005/8/layout/chevron2"/>
    <dgm:cxn modelId="{E4F6BA0C-5871-214F-8708-1B16BD33D3CD}" type="presParOf" srcId="{E5A1B35A-38C4-ED46-AE10-CB01AE840072}" destId="{2A0A09A3-4F70-CD40-870A-8E067BAD3079}" srcOrd="4" destOrd="0" presId="urn:microsoft.com/office/officeart/2005/8/layout/chevron2"/>
    <dgm:cxn modelId="{FDDF1A30-AD58-1241-8CCD-2C21AC538DB4}" type="presParOf" srcId="{2A0A09A3-4F70-CD40-870A-8E067BAD3079}" destId="{8AF4A524-F52B-4440-A9F9-3A1DF4CB697A}" srcOrd="0" destOrd="0" presId="urn:microsoft.com/office/officeart/2005/8/layout/chevron2"/>
    <dgm:cxn modelId="{43739EAF-16E0-064D-9D3B-415B325A2BD1}" type="presParOf" srcId="{2A0A09A3-4F70-CD40-870A-8E067BAD3079}" destId="{E0FCF20F-D4E4-D748-85DE-5D83A0162939}" srcOrd="1" destOrd="0" presId="urn:microsoft.com/office/officeart/2005/8/layout/chevron2"/>
    <dgm:cxn modelId="{DB25161A-F9DB-1043-8248-9F70F7D6F356}" type="presParOf" srcId="{E5A1B35A-38C4-ED46-AE10-CB01AE840072}" destId="{070EAA09-E730-1B47-A320-B7B8A8D0BD8C}" srcOrd="5" destOrd="0" presId="urn:microsoft.com/office/officeart/2005/8/layout/chevron2"/>
    <dgm:cxn modelId="{51EDEB53-7F5C-0941-A22A-7DD6BFEBB9FD}" type="presParOf" srcId="{E5A1B35A-38C4-ED46-AE10-CB01AE840072}" destId="{E24E4A4D-D183-9A4C-B6E5-1B8EA53BD8CC}" srcOrd="6" destOrd="0" presId="urn:microsoft.com/office/officeart/2005/8/layout/chevron2"/>
    <dgm:cxn modelId="{467A41F1-D5BC-A64B-9B0F-0F304074BEEE}" type="presParOf" srcId="{E24E4A4D-D183-9A4C-B6E5-1B8EA53BD8CC}" destId="{2C8162BB-23EA-A74B-BA12-6F75BA0F5FB9}" srcOrd="0" destOrd="0" presId="urn:microsoft.com/office/officeart/2005/8/layout/chevron2"/>
    <dgm:cxn modelId="{46821D98-644A-2246-8177-B326F67A0E08}" type="presParOf" srcId="{E24E4A4D-D183-9A4C-B6E5-1B8EA53BD8CC}" destId="{140D0229-ABDF-8447-8C0E-A350A3284FA5}" srcOrd="1" destOrd="0" presId="urn:microsoft.com/office/officeart/2005/8/layout/chevron2"/>
    <dgm:cxn modelId="{85C7E115-E7B6-CE48-A53F-86209EF38FDD}" type="presParOf" srcId="{E5A1B35A-38C4-ED46-AE10-CB01AE840072}" destId="{A542ADEC-5BE5-3D47-8D80-6619F836D248}" srcOrd="7" destOrd="0" presId="urn:microsoft.com/office/officeart/2005/8/layout/chevron2"/>
    <dgm:cxn modelId="{37FC1264-CD96-694B-9811-D9A386F10C3E}" type="presParOf" srcId="{E5A1B35A-38C4-ED46-AE10-CB01AE840072}" destId="{51FB97EF-769B-3A4E-A77D-4BD28EEFE754}" srcOrd="8" destOrd="0" presId="urn:microsoft.com/office/officeart/2005/8/layout/chevron2"/>
    <dgm:cxn modelId="{90DBD66B-99C9-994E-85A5-722DFAE0C47B}" type="presParOf" srcId="{51FB97EF-769B-3A4E-A77D-4BD28EEFE754}" destId="{DF49D30E-DEAF-8246-9042-EC6102F68D86}" srcOrd="0" destOrd="0" presId="urn:microsoft.com/office/officeart/2005/8/layout/chevron2"/>
    <dgm:cxn modelId="{3264F62B-2AAB-9D44-8C31-35AD77F2B4C7}" type="presParOf" srcId="{51FB97EF-769B-3A4E-A77D-4BD28EEFE754}" destId="{0AFC41FA-2774-884B-9FFD-0AE0599B97BA}" srcOrd="1" destOrd="0" presId="urn:microsoft.com/office/officeart/2005/8/layout/chevron2"/>
    <dgm:cxn modelId="{E367237F-16CE-0C4C-BB09-4CEA3F18E3A9}" type="presParOf" srcId="{E5A1B35A-38C4-ED46-AE10-CB01AE840072}" destId="{789A6DB5-206C-0349-9893-B53AA289F38B}" srcOrd="9" destOrd="0" presId="urn:microsoft.com/office/officeart/2005/8/layout/chevron2"/>
    <dgm:cxn modelId="{97CFA29B-6BE0-D647-A78B-9CA572B3A086}" type="presParOf" srcId="{E5A1B35A-38C4-ED46-AE10-CB01AE840072}" destId="{10B2C383-450D-8648-A2D2-600B19F1DC1A}" srcOrd="10" destOrd="0" presId="urn:microsoft.com/office/officeart/2005/8/layout/chevron2"/>
    <dgm:cxn modelId="{5F744DD3-EF5E-774E-A23C-2C8D30F94DC8}" type="presParOf" srcId="{10B2C383-450D-8648-A2D2-600B19F1DC1A}" destId="{F102BF34-3D59-7649-B508-CEAC905BDB78}" srcOrd="0" destOrd="0" presId="urn:microsoft.com/office/officeart/2005/8/layout/chevron2"/>
    <dgm:cxn modelId="{5E7DD8E2-AFB2-3F40-991B-D0C7AE55ECAC}" type="presParOf" srcId="{10B2C383-450D-8648-A2D2-600B19F1DC1A}" destId="{F6DA7A15-744B-4D47-AD47-BD5CE6FB5F87}" srcOrd="1" destOrd="0" presId="urn:microsoft.com/office/officeart/2005/8/layout/chevron2"/>
    <dgm:cxn modelId="{731B5229-1B9E-F04D-91CE-6D4D614BB24D}" type="presParOf" srcId="{E5A1B35A-38C4-ED46-AE10-CB01AE840072}" destId="{1B322A16-6F07-5E44-9AB8-BC0345B810C8}" srcOrd="11" destOrd="0" presId="urn:microsoft.com/office/officeart/2005/8/layout/chevron2"/>
    <dgm:cxn modelId="{5D6537DE-82F2-D240-A7B6-6B054EA991DF}" type="presParOf" srcId="{E5A1B35A-38C4-ED46-AE10-CB01AE840072}" destId="{9BE3A252-A4D5-0D44-9677-BF372F51265F}" srcOrd="12" destOrd="0" presId="urn:microsoft.com/office/officeart/2005/8/layout/chevron2"/>
    <dgm:cxn modelId="{6175BC6E-072A-E049-98C5-CB27FB295F34}" type="presParOf" srcId="{9BE3A252-A4D5-0D44-9677-BF372F51265F}" destId="{08D58051-A8C9-7246-B3C7-2E7B2719FB21}" srcOrd="0" destOrd="0" presId="urn:microsoft.com/office/officeart/2005/8/layout/chevron2"/>
    <dgm:cxn modelId="{30C0CE94-E001-744B-AF6F-99638320805C}" type="presParOf" srcId="{9BE3A252-A4D5-0D44-9677-BF372F51265F}" destId="{8CA23437-A322-C24C-8DA8-2F59E1688E02}"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3B7A2F-2541-3A4A-B626-3D3173C3537D}"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8CC1A3AB-BB89-524E-BBF0-E2AA6A84A4A4}">
      <dgm:prSet phldrT="[Text]"/>
      <dgm:spPr/>
      <dgm:t>
        <a:bodyPr/>
        <a:lstStyle/>
        <a:p>
          <a:endParaRPr lang="en-US" dirty="0"/>
        </a:p>
      </dgm:t>
    </dgm:pt>
    <dgm:pt modelId="{27F0409C-56B5-EA43-A1B0-EFC90573515C}" type="parTrans" cxnId="{74832CCD-4B64-A348-B81B-067F8E7B805A}">
      <dgm:prSet/>
      <dgm:spPr/>
      <dgm:t>
        <a:bodyPr/>
        <a:lstStyle/>
        <a:p>
          <a:endParaRPr lang="en-US"/>
        </a:p>
      </dgm:t>
    </dgm:pt>
    <dgm:pt modelId="{7CEA8530-C0D9-5E48-89DB-0D430232F050}" type="sibTrans" cxnId="{74832CCD-4B64-A348-B81B-067F8E7B805A}">
      <dgm:prSet/>
      <dgm:spPr/>
      <dgm:t>
        <a:bodyPr/>
        <a:lstStyle/>
        <a:p>
          <a:endParaRPr lang="en-US"/>
        </a:p>
      </dgm:t>
    </dgm:pt>
    <dgm:pt modelId="{1314D9B6-2696-1F4F-B603-D9743DCF12C8}">
      <dgm:prSet phldrT="[Text]"/>
      <dgm:spPr/>
      <dgm:t>
        <a:bodyPr/>
        <a:lstStyle/>
        <a:p>
          <a:r>
            <a:rPr lang="en-US" dirty="0" smtClean="0"/>
            <a:t>Importance of Protein Electrostatics</a:t>
          </a:r>
          <a:endParaRPr lang="en-US" dirty="0"/>
        </a:p>
      </dgm:t>
    </dgm:pt>
    <dgm:pt modelId="{B93D8B4C-E848-7545-BA78-910F1E519E31}" type="parTrans" cxnId="{35FDCC25-F4FA-564E-A840-AF0A7580907E}">
      <dgm:prSet/>
      <dgm:spPr/>
      <dgm:t>
        <a:bodyPr/>
        <a:lstStyle/>
        <a:p>
          <a:endParaRPr lang="en-US"/>
        </a:p>
      </dgm:t>
    </dgm:pt>
    <dgm:pt modelId="{44860871-396C-EB40-8F67-7D48F076AB7D}" type="sibTrans" cxnId="{35FDCC25-F4FA-564E-A840-AF0A7580907E}">
      <dgm:prSet/>
      <dgm:spPr/>
      <dgm:t>
        <a:bodyPr/>
        <a:lstStyle/>
        <a:p>
          <a:endParaRPr lang="en-US"/>
        </a:p>
      </dgm:t>
    </dgm:pt>
    <dgm:pt modelId="{F8CF4B5C-CEC2-054D-BC6F-3FED5F96A56F}">
      <dgm:prSet phldrT="[Text]"/>
      <dgm:spPr/>
      <dgm:t>
        <a:bodyPr/>
        <a:lstStyle/>
        <a:p>
          <a:r>
            <a:rPr lang="en-US" dirty="0" smtClean="0"/>
            <a:t>Vibrational Stark Effect</a:t>
          </a:r>
          <a:endParaRPr lang="en-US" dirty="0"/>
        </a:p>
      </dgm:t>
    </dgm:pt>
    <dgm:pt modelId="{464EBF16-6FDF-C849-A35C-588AA88431BC}" type="parTrans" cxnId="{63997946-2647-BA4F-80A6-9D97310138BA}">
      <dgm:prSet/>
      <dgm:spPr/>
      <dgm:t>
        <a:bodyPr/>
        <a:lstStyle/>
        <a:p>
          <a:endParaRPr lang="en-US"/>
        </a:p>
      </dgm:t>
    </dgm:pt>
    <dgm:pt modelId="{A2F867B7-E68B-6146-88D3-09A05AC1884C}" type="sibTrans" cxnId="{63997946-2647-BA4F-80A6-9D97310138BA}">
      <dgm:prSet/>
      <dgm:spPr/>
      <dgm:t>
        <a:bodyPr/>
        <a:lstStyle/>
        <a:p>
          <a:endParaRPr lang="en-US"/>
        </a:p>
      </dgm:t>
    </dgm:pt>
    <dgm:pt modelId="{04ABF3EA-98B9-1343-BA8A-741E8FE5D3E3}">
      <dgm:prSet phldrT="[Text]"/>
      <dgm:spPr/>
      <dgm:t>
        <a:bodyPr/>
        <a:lstStyle/>
        <a:p>
          <a:endParaRPr lang="en-US" dirty="0"/>
        </a:p>
      </dgm:t>
    </dgm:pt>
    <dgm:pt modelId="{08B85967-165E-4945-995F-F2482BCAA236}" type="parTrans" cxnId="{78F46FAE-2D61-7840-88C0-89A165D38E90}">
      <dgm:prSet/>
      <dgm:spPr/>
      <dgm:t>
        <a:bodyPr/>
        <a:lstStyle/>
        <a:p>
          <a:endParaRPr lang="en-US"/>
        </a:p>
      </dgm:t>
    </dgm:pt>
    <dgm:pt modelId="{C4CB18F3-D59D-F648-86CF-E360B3E5DB9D}" type="sibTrans" cxnId="{78F46FAE-2D61-7840-88C0-89A165D38E90}">
      <dgm:prSet/>
      <dgm:spPr/>
      <dgm:t>
        <a:bodyPr/>
        <a:lstStyle/>
        <a:p>
          <a:endParaRPr lang="en-US"/>
        </a:p>
      </dgm:t>
    </dgm:pt>
    <dgm:pt modelId="{0AEC35E5-59D2-0D4C-B17A-5DAA3F09C4F9}">
      <dgm:prSet phldrT="[Text]"/>
      <dgm:spPr/>
      <dgm:t>
        <a:bodyPr/>
        <a:lstStyle/>
        <a:p>
          <a:r>
            <a:rPr lang="en-US" dirty="0" smtClean="0"/>
            <a:t>System: Rap1a Docked to </a:t>
          </a:r>
          <a:r>
            <a:rPr lang="en-US" dirty="0" err="1" smtClean="0"/>
            <a:t>RalGDS</a:t>
          </a:r>
          <a:endParaRPr lang="en-US" dirty="0"/>
        </a:p>
      </dgm:t>
    </dgm:pt>
    <dgm:pt modelId="{0EA89EAB-4263-2A41-8035-8D1D44AEEB87}" type="parTrans" cxnId="{EF038C47-0653-6647-B824-E2AB33BEF27C}">
      <dgm:prSet/>
      <dgm:spPr/>
      <dgm:t>
        <a:bodyPr/>
        <a:lstStyle/>
        <a:p>
          <a:endParaRPr lang="en-US"/>
        </a:p>
      </dgm:t>
    </dgm:pt>
    <dgm:pt modelId="{08387CF5-ED2C-0B4F-A59A-D98A8805A9B8}" type="sibTrans" cxnId="{EF038C47-0653-6647-B824-E2AB33BEF27C}">
      <dgm:prSet/>
      <dgm:spPr/>
      <dgm:t>
        <a:bodyPr/>
        <a:lstStyle/>
        <a:p>
          <a:endParaRPr lang="en-US"/>
        </a:p>
      </dgm:t>
    </dgm:pt>
    <dgm:pt modelId="{DA2F7A9B-753C-5940-9326-5575EC688B7A}">
      <dgm:prSet phldrT="[Text]"/>
      <dgm:spPr/>
      <dgm:t>
        <a:bodyPr/>
        <a:lstStyle/>
        <a:p>
          <a:endParaRPr lang="en-US" dirty="0"/>
        </a:p>
      </dgm:t>
    </dgm:pt>
    <dgm:pt modelId="{621D58D6-A318-E34E-A31C-6F45F894415D}" type="sibTrans" cxnId="{C025FFB4-AC32-7743-85D3-595C031F907C}">
      <dgm:prSet/>
      <dgm:spPr/>
      <dgm:t>
        <a:bodyPr/>
        <a:lstStyle/>
        <a:p>
          <a:endParaRPr lang="en-US"/>
        </a:p>
      </dgm:t>
    </dgm:pt>
    <dgm:pt modelId="{9A03DD03-4D84-674C-ACFC-2A02043D0D62}" type="parTrans" cxnId="{C025FFB4-AC32-7743-85D3-595C031F907C}">
      <dgm:prSet/>
      <dgm:spPr/>
      <dgm:t>
        <a:bodyPr/>
        <a:lstStyle/>
        <a:p>
          <a:endParaRPr lang="en-US"/>
        </a:p>
      </dgm:t>
    </dgm:pt>
    <dgm:pt modelId="{88A77627-0518-CE47-88D0-E49D1F489567}">
      <dgm:prSet phldrT="[Text]"/>
      <dgm:spPr/>
      <dgm:t>
        <a:bodyPr/>
        <a:lstStyle/>
        <a:p>
          <a:r>
            <a:rPr lang="en-US" dirty="0" smtClean="0"/>
            <a:t>Protein Electrostatic Fields</a:t>
          </a:r>
          <a:endParaRPr lang="en-US" dirty="0"/>
        </a:p>
      </dgm:t>
    </dgm:pt>
    <dgm:pt modelId="{602FB6F0-1A9A-8E42-87F0-AEE0704E1946}" type="parTrans" cxnId="{BFF712EA-60D1-2342-96C4-2D258CCA51ED}">
      <dgm:prSet/>
      <dgm:spPr/>
      <dgm:t>
        <a:bodyPr/>
        <a:lstStyle/>
        <a:p>
          <a:endParaRPr lang="en-US"/>
        </a:p>
      </dgm:t>
    </dgm:pt>
    <dgm:pt modelId="{74D12F5C-755E-584A-A252-8F48E1CFDF44}" type="sibTrans" cxnId="{BFF712EA-60D1-2342-96C4-2D258CCA51ED}">
      <dgm:prSet/>
      <dgm:spPr/>
      <dgm:t>
        <a:bodyPr/>
        <a:lstStyle/>
        <a:p>
          <a:endParaRPr lang="en-US"/>
        </a:p>
      </dgm:t>
    </dgm:pt>
    <dgm:pt modelId="{6115D681-DD33-2B47-AE81-F02DC89119CC}">
      <dgm:prSet phldrT="[Text]"/>
      <dgm:spPr/>
      <dgm:t>
        <a:bodyPr/>
        <a:lstStyle/>
        <a:p>
          <a:endParaRPr lang="en-US"/>
        </a:p>
      </dgm:t>
    </dgm:pt>
    <dgm:pt modelId="{6922F41B-E5BB-B249-BA05-BAF4D1D4F69C}" type="parTrans" cxnId="{4A8945CF-E8EE-5046-B088-3FB14B2B455E}">
      <dgm:prSet/>
      <dgm:spPr/>
      <dgm:t>
        <a:bodyPr/>
        <a:lstStyle/>
        <a:p>
          <a:endParaRPr lang="en-US"/>
        </a:p>
      </dgm:t>
    </dgm:pt>
    <dgm:pt modelId="{119AF196-DEF5-8647-A119-A368491EC9BE}" type="sibTrans" cxnId="{4A8945CF-E8EE-5046-B088-3FB14B2B455E}">
      <dgm:prSet/>
      <dgm:spPr/>
      <dgm:t>
        <a:bodyPr/>
        <a:lstStyle/>
        <a:p>
          <a:endParaRPr lang="en-US"/>
        </a:p>
      </dgm:t>
    </dgm:pt>
    <dgm:pt modelId="{E4A0FCB7-3E5E-9D44-A77C-6E61DF8038DB}">
      <dgm:prSet phldrT="[Text]"/>
      <dgm:spPr/>
      <dgm:t>
        <a:bodyPr/>
        <a:lstStyle/>
        <a:p>
          <a:r>
            <a:rPr lang="en-US" dirty="0" smtClean="0"/>
            <a:t>Poisson Boltzmann </a:t>
          </a:r>
          <a:r>
            <a:rPr lang="en-US" dirty="0" err="1" smtClean="0"/>
            <a:t>vs</a:t>
          </a:r>
          <a:r>
            <a:rPr lang="en-US" dirty="0" smtClean="0"/>
            <a:t> Reaction Field Method</a:t>
          </a:r>
          <a:endParaRPr lang="en-US" dirty="0"/>
        </a:p>
      </dgm:t>
    </dgm:pt>
    <dgm:pt modelId="{AEFC92CD-461D-DD46-A518-EB02E257FD16}" type="parTrans" cxnId="{4E7C05A9-F735-FC4B-B931-D9BABD610D95}">
      <dgm:prSet/>
      <dgm:spPr/>
      <dgm:t>
        <a:bodyPr/>
        <a:lstStyle/>
        <a:p>
          <a:endParaRPr lang="en-US"/>
        </a:p>
      </dgm:t>
    </dgm:pt>
    <dgm:pt modelId="{2C80B29F-AC0F-CB49-98CF-5374A2CF54E6}" type="sibTrans" cxnId="{4E7C05A9-F735-FC4B-B931-D9BABD610D95}">
      <dgm:prSet/>
      <dgm:spPr/>
      <dgm:t>
        <a:bodyPr/>
        <a:lstStyle/>
        <a:p>
          <a:endParaRPr lang="en-US"/>
        </a:p>
      </dgm:t>
    </dgm:pt>
    <dgm:pt modelId="{2DA7DA32-E34D-5244-985C-485E375BFE93}">
      <dgm:prSet phldrT="[Text]"/>
      <dgm:spPr/>
      <dgm:t>
        <a:bodyPr/>
        <a:lstStyle/>
        <a:p>
          <a:endParaRPr lang="en-US" dirty="0"/>
        </a:p>
      </dgm:t>
    </dgm:pt>
    <dgm:pt modelId="{8131FA47-AF7F-9A40-8C15-7DA2FD1B2FD5}" type="parTrans" cxnId="{5FE8F6B8-E55F-2240-BD11-18614D99D5DF}">
      <dgm:prSet/>
      <dgm:spPr/>
      <dgm:t>
        <a:bodyPr/>
        <a:lstStyle/>
        <a:p>
          <a:endParaRPr lang="en-US"/>
        </a:p>
      </dgm:t>
    </dgm:pt>
    <dgm:pt modelId="{75355628-C2F7-FC45-AE3E-06A5BB325DA4}" type="sibTrans" cxnId="{5FE8F6B8-E55F-2240-BD11-18614D99D5DF}">
      <dgm:prSet/>
      <dgm:spPr/>
      <dgm:t>
        <a:bodyPr/>
        <a:lstStyle/>
        <a:p>
          <a:endParaRPr lang="en-US"/>
        </a:p>
      </dgm:t>
    </dgm:pt>
    <dgm:pt modelId="{1080FA8E-6D7B-0646-A13B-611FC6F92AD4}">
      <dgm:prSet phldrT="[Text]"/>
      <dgm:spPr/>
      <dgm:t>
        <a:bodyPr/>
        <a:lstStyle/>
        <a:p>
          <a:r>
            <a:rPr lang="en-US" dirty="0" smtClean="0"/>
            <a:t>Select Explicit Water</a:t>
          </a:r>
          <a:endParaRPr lang="en-US" dirty="0"/>
        </a:p>
      </dgm:t>
    </dgm:pt>
    <dgm:pt modelId="{C8C3C4D7-64BB-4D4C-BA07-ACD52B9D29B3}" type="parTrans" cxnId="{1164454C-6F4F-4448-84A6-2B6981520AD3}">
      <dgm:prSet/>
      <dgm:spPr/>
      <dgm:t>
        <a:bodyPr/>
        <a:lstStyle/>
        <a:p>
          <a:endParaRPr lang="en-US"/>
        </a:p>
      </dgm:t>
    </dgm:pt>
    <dgm:pt modelId="{C7AF20C8-DA6A-5C48-8D8A-766E61BB733A}" type="sibTrans" cxnId="{1164454C-6F4F-4448-84A6-2B6981520AD3}">
      <dgm:prSet/>
      <dgm:spPr/>
      <dgm:t>
        <a:bodyPr/>
        <a:lstStyle/>
        <a:p>
          <a:endParaRPr lang="en-US"/>
        </a:p>
      </dgm:t>
    </dgm:pt>
    <dgm:pt modelId="{7589F51F-AB80-D342-8C3F-01DDA82F8FC6}">
      <dgm:prSet phldrT="[Text]"/>
      <dgm:spPr/>
      <dgm:t>
        <a:bodyPr/>
        <a:lstStyle/>
        <a:p>
          <a:endParaRPr lang="en-US" dirty="0"/>
        </a:p>
      </dgm:t>
    </dgm:pt>
    <dgm:pt modelId="{31D7C904-167B-AD4C-9315-AA1EEE78548A}" type="parTrans" cxnId="{8FF495B6-2DE5-EA48-8EE7-A140BA0E9C87}">
      <dgm:prSet/>
      <dgm:spPr/>
      <dgm:t>
        <a:bodyPr/>
        <a:lstStyle/>
        <a:p>
          <a:endParaRPr lang="en-US"/>
        </a:p>
      </dgm:t>
    </dgm:pt>
    <dgm:pt modelId="{1075FA08-B9BB-F34A-B72D-D5F0D6A78CD6}" type="sibTrans" cxnId="{8FF495B6-2DE5-EA48-8EE7-A140BA0E9C87}">
      <dgm:prSet/>
      <dgm:spPr/>
      <dgm:t>
        <a:bodyPr/>
        <a:lstStyle/>
        <a:p>
          <a:endParaRPr lang="en-US"/>
        </a:p>
      </dgm:t>
    </dgm:pt>
    <dgm:pt modelId="{01289ACA-B2D1-6948-97A2-E2BEC88646F0}">
      <dgm:prSet phldrT="[Text]"/>
      <dgm:spPr/>
      <dgm:t>
        <a:bodyPr/>
        <a:lstStyle/>
        <a:p>
          <a:r>
            <a:rPr lang="en-US" dirty="0" smtClean="0"/>
            <a:t>Electronic Polarizability: AMOEBA</a:t>
          </a:r>
          <a:endParaRPr lang="en-US" dirty="0"/>
        </a:p>
      </dgm:t>
    </dgm:pt>
    <dgm:pt modelId="{E527D5C1-D679-5A4C-8EE1-4EC2C5E737C9}" type="parTrans" cxnId="{053C6F20-DFF3-634C-B4AC-92AADE6E90C4}">
      <dgm:prSet/>
      <dgm:spPr/>
      <dgm:t>
        <a:bodyPr/>
        <a:lstStyle/>
        <a:p>
          <a:endParaRPr lang="en-US"/>
        </a:p>
      </dgm:t>
    </dgm:pt>
    <dgm:pt modelId="{11703D89-7FAD-554A-A8B3-DCA490064530}" type="sibTrans" cxnId="{053C6F20-DFF3-634C-B4AC-92AADE6E90C4}">
      <dgm:prSet/>
      <dgm:spPr/>
      <dgm:t>
        <a:bodyPr/>
        <a:lstStyle/>
        <a:p>
          <a:endParaRPr lang="en-US"/>
        </a:p>
      </dgm:t>
    </dgm:pt>
    <dgm:pt modelId="{0ABC8424-F417-2B41-BBE7-2A831428DD7B}">
      <dgm:prSet phldrT="[Text]"/>
      <dgm:spPr/>
      <dgm:t>
        <a:bodyPr/>
        <a:lstStyle/>
        <a:p>
          <a:endParaRPr lang="en-US" dirty="0"/>
        </a:p>
      </dgm:t>
    </dgm:pt>
    <dgm:pt modelId="{5A20CD58-ACC8-8D42-ABD0-37AED05C64D1}" type="parTrans" cxnId="{9EF3AD16-1BCA-5345-93E3-2F4394A37AEA}">
      <dgm:prSet/>
      <dgm:spPr/>
      <dgm:t>
        <a:bodyPr/>
        <a:lstStyle/>
        <a:p>
          <a:endParaRPr lang="en-US"/>
        </a:p>
      </dgm:t>
    </dgm:pt>
    <dgm:pt modelId="{A1328E64-8A09-594D-9D3D-0F29456F4FD5}" type="sibTrans" cxnId="{9EF3AD16-1BCA-5345-93E3-2F4394A37AEA}">
      <dgm:prSet/>
      <dgm:spPr/>
      <dgm:t>
        <a:bodyPr/>
        <a:lstStyle/>
        <a:p>
          <a:endParaRPr lang="en-US"/>
        </a:p>
      </dgm:t>
    </dgm:pt>
    <dgm:pt modelId="{E5A1B35A-38C4-ED46-AE10-CB01AE840072}" type="pres">
      <dgm:prSet presAssocID="{F83B7A2F-2541-3A4A-B626-3D3173C3537D}" presName="linearFlow" presStyleCnt="0">
        <dgm:presLayoutVars>
          <dgm:dir/>
          <dgm:animLvl val="lvl"/>
          <dgm:resizeHandles val="exact"/>
        </dgm:presLayoutVars>
      </dgm:prSet>
      <dgm:spPr/>
    </dgm:pt>
    <dgm:pt modelId="{4740BB5B-AC92-E24D-826E-FB53870D4F2D}" type="pres">
      <dgm:prSet presAssocID="{8CC1A3AB-BB89-524E-BBF0-E2AA6A84A4A4}" presName="composite" presStyleCnt="0"/>
      <dgm:spPr/>
    </dgm:pt>
    <dgm:pt modelId="{99721F36-21A9-534C-9B7E-637A8EE471D6}" type="pres">
      <dgm:prSet presAssocID="{8CC1A3AB-BB89-524E-BBF0-E2AA6A84A4A4}" presName="parentText" presStyleLbl="alignNode1" presStyleIdx="0" presStyleCnt="7">
        <dgm:presLayoutVars>
          <dgm:chMax val="1"/>
          <dgm:bulletEnabled val="1"/>
        </dgm:presLayoutVars>
      </dgm:prSet>
      <dgm:spPr/>
      <dgm:t>
        <a:bodyPr/>
        <a:lstStyle/>
        <a:p>
          <a:endParaRPr lang="en-US"/>
        </a:p>
      </dgm:t>
    </dgm:pt>
    <dgm:pt modelId="{335F2769-B0BE-AD44-9295-30FDC90A8D02}" type="pres">
      <dgm:prSet presAssocID="{8CC1A3AB-BB89-524E-BBF0-E2AA6A84A4A4}" presName="descendantText" presStyleLbl="alignAcc1" presStyleIdx="0" presStyleCnt="7">
        <dgm:presLayoutVars>
          <dgm:bulletEnabled val="1"/>
        </dgm:presLayoutVars>
      </dgm:prSet>
      <dgm:spPr/>
      <dgm:t>
        <a:bodyPr/>
        <a:lstStyle/>
        <a:p>
          <a:endParaRPr lang="en-US"/>
        </a:p>
      </dgm:t>
    </dgm:pt>
    <dgm:pt modelId="{33E56E61-F6F6-CA4C-BA19-8BC2FB37377B}" type="pres">
      <dgm:prSet presAssocID="{7CEA8530-C0D9-5E48-89DB-0D430232F050}" presName="sp" presStyleCnt="0"/>
      <dgm:spPr/>
    </dgm:pt>
    <dgm:pt modelId="{F0E23D60-9750-5341-9304-8D0127181969}" type="pres">
      <dgm:prSet presAssocID="{DA2F7A9B-753C-5940-9326-5575EC688B7A}" presName="composite" presStyleCnt="0"/>
      <dgm:spPr/>
    </dgm:pt>
    <dgm:pt modelId="{85F784FA-C57A-AD40-AA4E-FA156BD2AD5E}" type="pres">
      <dgm:prSet presAssocID="{DA2F7A9B-753C-5940-9326-5575EC688B7A}" presName="parentText" presStyleLbl="alignNode1" presStyleIdx="1" presStyleCnt="7">
        <dgm:presLayoutVars>
          <dgm:chMax val="1"/>
          <dgm:bulletEnabled val="1"/>
        </dgm:presLayoutVars>
      </dgm:prSet>
      <dgm:spPr/>
      <dgm:t>
        <a:bodyPr/>
        <a:lstStyle/>
        <a:p>
          <a:endParaRPr lang="en-US"/>
        </a:p>
      </dgm:t>
    </dgm:pt>
    <dgm:pt modelId="{B3D58B49-CB42-C846-8325-7A4083D2C37F}" type="pres">
      <dgm:prSet presAssocID="{DA2F7A9B-753C-5940-9326-5575EC688B7A}" presName="descendantText" presStyleLbl="alignAcc1" presStyleIdx="1" presStyleCnt="7">
        <dgm:presLayoutVars>
          <dgm:bulletEnabled val="1"/>
        </dgm:presLayoutVars>
      </dgm:prSet>
      <dgm:spPr/>
      <dgm:t>
        <a:bodyPr/>
        <a:lstStyle/>
        <a:p>
          <a:endParaRPr lang="en-US"/>
        </a:p>
      </dgm:t>
    </dgm:pt>
    <dgm:pt modelId="{26FBA24D-1E59-004A-95E7-645F107F945E}" type="pres">
      <dgm:prSet presAssocID="{621D58D6-A318-E34E-A31C-6F45F894415D}" presName="sp" presStyleCnt="0"/>
      <dgm:spPr/>
    </dgm:pt>
    <dgm:pt modelId="{2A0A09A3-4F70-CD40-870A-8E067BAD3079}" type="pres">
      <dgm:prSet presAssocID="{04ABF3EA-98B9-1343-BA8A-741E8FE5D3E3}" presName="composite" presStyleCnt="0"/>
      <dgm:spPr/>
    </dgm:pt>
    <dgm:pt modelId="{8AF4A524-F52B-4440-A9F9-3A1DF4CB697A}" type="pres">
      <dgm:prSet presAssocID="{04ABF3EA-98B9-1343-BA8A-741E8FE5D3E3}" presName="parentText" presStyleLbl="alignNode1" presStyleIdx="2" presStyleCnt="7">
        <dgm:presLayoutVars>
          <dgm:chMax val="1"/>
          <dgm:bulletEnabled val="1"/>
        </dgm:presLayoutVars>
      </dgm:prSet>
      <dgm:spPr/>
      <dgm:t>
        <a:bodyPr/>
        <a:lstStyle/>
        <a:p>
          <a:endParaRPr lang="en-US"/>
        </a:p>
      </dgm:t>
    </dgm:pt>
    <dgm:pt modelId="{E0FCF20F-D4E4-D748-85DE-5D83A0162939}" type="pres">
      <dgm:prSet presAssocID="{04ABF3EA-98B9-1343-BA8A-741E8FE5D3E3}" presName="descendantText" presStyleLbl="alignAcc1" presStyleIdx="2" presStyleCnt="7">
        <dgm:presLayoutVars>
          <dgm:bulletEnabled val="1"/>
        </dgm:presLayoutVars>
      </dgm:prSet>
      <dgm:spPr/>
      <dgm:t>
        <a:bodyPr/>
        <a:lstStyle/>
        <a:p>
          <a:endParaRPr lang="en-US"/>
        </a:p>
      </dgm:t>
    </dgm:pt>
    <dgm:pt modelId="{070EAA09-E730-1B47-A320-B7B8A8D0BD8C}" type="pres">
      <dgm:prSet presAssocID="{C4CB18F3-D59D-F648-86CF-E360B3E5DB9D}" presName="sp" presStyleCnt="0"/>
      <dgm:spPr/>
    </dgm:pt>
    <dgm:pt modelId="{E24E4A4D-D183-9A4C-B6E5-1B8EA53BD8CC}" type="pres">
      <dgm:prSet presAssocID="{6115D681-DD33-2B47-AE81-F02DC89119CC}" presName="composite" presStyleCnt="0"/>
      <dgm:spPr/>
    </dgm:pt>
    <dgm:pt modelId="{2C8162BB-23EA-A74B-BA12-6F75BA0F5FB9}" type="pres">
      <dgm:prSet presAssocID="{6115D681-DD33-2B47-AE81-F02DC89119CC}" presName="parentText" presStyleLbl="alignNode1" presStyleIdx="3" presStyleCnt="7">
        <dgm:presLayoutVars>
          <dgm:chMax val="1"/>
          <dgm:bulletEnabled val="1"/>
        </dgm:presLayoutVars>
      </dgm:prSet>
      <dgm:spPr/>
    </dgm:pt>
    <dgm:pt modelId="{140D0229-ABDF-8447-8C0E-A350A3284FA5}" type="pres">
      <dgm:prSet presAssocID="{6115D681-DD33-2B47-AE81-F02DC89119CC}" presName="descendantText" presStyleLbl="alignAcc1" presStyleIdx="3" presStyleCnt="7">
        <dgm:presLayoutVars>
          <dgm:bulletEnabled val="1"/>
        </dgm:presLayoutVars>
      </dgm:prSet>
      <dgm:spPr/>
      <dgm:t>
        <a:bodyPr/>
        <a:lstStyle/>
        <a:p>
          <a:endParaRPr lang="en-US"/>
        </a:p>
      </dgm:t>
    </dgm:pt>
    <dgm:pt modelId="{A542ADEC-5BE5-3D47-8D80-6619F836D248}" type="pres">
      <dgm:prSet presAssocID="{119AF196-DEF5-8647-A119-A368491EC9BE}" presName="sp" presStyleCnt="0"/>
      <dgm:spPr/>
    </dgm:pt>
    <dgm:pt modelId="{51FB97EF-769B-3A4E-A77D-4BD28EEFE754}" type="pres">
      <dgm:prSet presAssocID="{2DA7DA32-E34D-5244-985C-485E375BFE93}" presName="composite" presStyleCnt="0"/>
      <dgm:spPr/>
    </dgm:pt>
    <dgm:pt modelId="{DF49D30E-DEAF-8246-9042-EC6102F68D86}" type="pres">
      <dgm:prSet presAssocID="{2DA7DA32-E34D-5244-985C-485E375BFE93}" presName="parentText" presStyleLbl="alignNode1" presStyleIdx="4" presStyleCnt="7" custLinFactX="8946" custLinFactNeighborX="100000">
        <dgm:presLayoutVars>
          <dgm:chMax val="1"/>
          <dgm:bulletEnabled val="1"/>
        </dgm:presLayoutVars>
      </dgm:prSet>
      <dgm:spPr/>
    </dgm:pt>
    <dgm:pt modelId="{0AFC41FA-2774-884B-9FFD-0AE0599B97BA}" type="pres">
      <dgm:prSet presAssocID="{2DA7DA32-E34D-5244-985C-485E375BFE93}" presName="descendantText" presStyleLbl="alignAcc1" presStyleIdx="4" presStyleCnt="7" custScaleX="91647" custLinFactNeighborX="4629">
        <dgm:presLayoutVars>
          <dgm:bulletEnabled val="1"/>
        </dgm:presLayoutVars>
      </dgm:prSet>
      <dgm:spPr/>
      <dgm:t>
        <a:bodyPr/>
        <a:lstStyle/>
        <a:p>
          <a:endParaRPr lang="en-US"/>
        </a:p>
      </dgm:t>
    </dgm:pt>
    <dgm:pt modelId="{789A6DB5-206C-0349-9893-B53AA289F38B}" type="pres">
      <dgm:prSet presAssocID="{75355628-C2F7-FC45-AE3E-06A5BB325DA4}" presName="sp" presStyleCnt="0"/>
      <dgm:spPr/>
    </dgm:pt>
    <dgm:pt modelId="{10B2C383-450D-8648-A2D2-600B19F1DC1A}" type="pres">
      <dgm:prSet presAssocID="{7589F51F-AB80-D342-8C3F-01DDA82F8FC6}" presName="composite" presStyleCnt="0"/>
      <dgm:spPr/>
    </dgm:pt>
    <dgm:pt modelId="{F102BF34-3D59-7649-B508-CEAC905BDB78}" type="pres">
      <dgm:prSet presAssocID="{7589F51F-AB80-D342-8C3F-01DDA82F8FC6}" presName="parentText" presStyleLbl="alignNode1" presStyleIdx="5" presStyleCnt="7" custLinFactX="8946" custLinFactNeighborX="100000">
        <dgm:presLayoutVars>
          <dgm:chMax val="1"/>
          <dgm:bulletEnabled val="1"/>
        </dgm:presLayoutVars>
      </dgm:prSet>
      <dgm:spPr/>
    </dgm:pt>
    <dgm:pt modelId="{F6DA7A15-744B-4D47-AD47-BD5CE6FB5F87}" type="pres">
      <dgm:prSet presAssocID="{7589F51F-AB80-D342-8C3F-01DDA82F8FC6}" presName="descendantText" presStyleLbl="alignAcc1" presStyleIdx="5" presStyleCnt="7" custScaleX="91647" custLinFactNeighborX="4629">
        <dgm:presLayoutVars>
          <dgm:bulletEnabled val="1"/>
        </dgm:presLayoutVars>
      </dgm:prSet>
      <dgm:spPr/>
      <dgm:t>
        <a:bodyPr/>
        <a:lstStyle/>
        <a:p>
          <a:endParaRPr lang="en-US"/>
        </a:p>
      </dgm:t>
    </dgm:pt>
    <dgm:pt modelId="{1B322A16-6F07-5E44-9AB8-BC0345B810C8}" type="pres">
      <dgm:prSet presAssocID="{1075FA08-B9BB-F34A-B72D-D5F0D6A78CD6}" presName="sp" presStyleCnt="0"/>
      <dgm:spPr/>
    </dgm:pt>
    <dgm:pt modelId="{9BE3A252-A4D5-0D44-9677-BF372F51265F}" type="pres">
      <dgm:prSet presAssocID="{0ABC8424-F417-2B41-BBE7-2A831428DD7B}" presName="composite" presStyleCnt="0"/>
      <dgm:spPr/>
    </dgm:pt>
    <dgm:pt modelId="{08D58051-A8C9-7246-B3C7-2E7B2719FB21}" type="pres">
      <dgm:prSet presAssocID="{0ABC8424-F417-2B41-BBE7-2A831428DD7B}" presName="parentText" presStyleLbl="alignNode1" presStyleIdx="6" presStyleCnt="7" custLinFactX="8946" custLinFactNeighborX="100000">
        <dgm:presLayoutVars>
          <dgm:chMax val="1"/>
          <dgm:bulletEnabled val="1"/>
        </dgm:presLayoutVars>
      </dgm:prSet>
      <dgm:spPr/>
    </dgm:pt>
    <dgm:pt modelId="{8CA23437-A322-C24C-8DA8-2F59E1688E02}" type="pres">
      <dgm:prSet presAssocID="{0ABC8424-F417-2B41-BBE7-2A831428DD7B}" presName="descendantText" presStyleLbl="alignAcc1" presStyleIdx="6" presStyleCnt="7" custScaleX="91647" custLinFactNeighborX="4629">
        <dgm:presLayoutVars>
          <dgm:bulletEnabled val="1"/>
        </dgm:presLayoutVars>
      </dgm:prSet>
      <dgm:spPr/>
      <dgm:t>
        <a:bodyPr/>
        <a:lstStyle/>
        <a:p>
          <a:endParaRPr lang="en-US"/>
        </a:p>
      </dgm:t>
    </dgm:pt>
  </dgm:ptLst>
  <dgm:cxnLst>
    <dgm:cxn modelId="{22BA7322-7331-8949-B61C-1C47E979AC39}" type="presOf" srcId="{0ABC8424-F417-2B41-BBE7-2A831428DD7B}" destId="{08D58051-A8C9-7246-B3C7-2E7B2719FB21}" srcOrd="0" destOrd="0" presId="urn:microsoft.com/office/officeart/2005/8/layout/chevron2"/>
    <dgm:cxn modelId="{BFF712EA-60D1-2342-96C4-2D258CCA51ED}" srcId="{6115D681-DD33-2B47-AE81-F02DC89119CC}" destId="{88A77627-0518-CE47-88D0-E49D1F489567}" srcOrd="0" destOrd="0" parTransId="{602FB6F0-1A9A-8E42-87F0-AEE0704E1946}" sibTransId="{74D12F5C-755E-584A-A252-8F48E1CFDF44}"/>
    <dgm:cxn modelId="{A6123265-2E22-CE49-83D7-DCAEF06E6BAF}" type="presOf" srcId="{1080FA8E-6D7B-0646-A13B-611FC6F92AD4}" destId="{F6DA7A15-744B-4D47-AD47-BD5CE6FB5F87}" srcOrd="0" destOrd="0" presId="urn:microsoft.com/office/officeart/2005/8/layout/chevron2"/>
    <dgm:cxn modelId="{4A8945CF-E8EE-5046-B088-3FB14B2B455E}" srcId="{F83B7A2F-2541-3A4A-B626-3D3173C3537D}" destId="{6115D681-DD33-2B47-AE81-F02DC89119CC}" srcOrd="3" destOrd="0" parTransId="{6922F41B-E5BB-B249-BA05-BAF4D1D4F69C}" sibTransId="{119AF196-DEF5-8647-A119-A368491EC9BE}"/>
    <dgm:cxn modelId="{4E7C05A9-F735-FC4B-B931-D9BABD610D95}" srcId="{2DA7DA32-E34D-5244-985C-485E375BFE93}" destId="{E4A0FCB7-3E5E-9D44-A77C-6E61DF8038DB}" srcOrd="0" destOrd="0" parTransId="{AEFC92CD-461D-DD46-A518-EB02E257FD16}" sibTransId="{2C80B29F-AC0F-CB49-98CF-5374A2CF54E6}"/>
    <dgm:cxn modelId="{08E33303-DE74-AB43-A6EB-5817F47E355D}" type="presOf" srcId="{DA2F7A9B-753C-5940-9326-5575EC688B7A}" destId="{85F784FA-C57A-AD40-AA4E-FA156BD2AD5E}" srcOrd="0" destOrd="0" presId="urn:microsoft.com/office/officeart/2005/8/layout/chevron2"/>
    <dgm:cxn modelId="{54F7AD3D-8813-1345-9E11-3EA2158FD617}" type="presOf" srcId="{8CC1A3AB-BB89-524E-BBF0-E2AA6A84A4A4}" destId="{99721F36-21A9-534C-9B7E-637A8EE471D6}" srcOrd="0" destOrd="0" presId="urn:microsoft.com/office/officeart/2005/8/layout/chevron2"/>
    <dgm:cxn modelId="{A22C2E40-EB9C-F041-B13D-E76694EF58CB}" type="presOf" srcId="{1314D9B6-2696-1F4F-B603-D9743DCF12C8}" destId="{335F2769-B0BE-AD44-9295-30FDC90A8D02}" srcOrd="0" destOrd="0" presId="urn:microsoft.com/office/officeart/2005/8/layout/chevron2"/>
    <dgm:cxn modelId="{74832CCD-4B64-A348-B81B-067F8E7B805A}" srcId="{F83B7A2F-2541-3A4A-B626-3D3173C3537D}" destId="{8CC1A3AB-BB89-524E-BBF0-E2AA6A84A4A4}" srcOrd="0" destOrd="0" parTransId="{27F0409C-56B5-EA43-A1B0-EFC90573515C}" sibTransId="{7CEA8530-C0D9-5E48-89DB-0D430232F050}"/>
    <dgm:cxn modelId="{35FDCC25-F4FA-564E-A840-AF0A7580907E}" srcId="{8CC1A3AB-BB89-524E-BBF0-E2AA6A84A4A4}" destId="{1314D9B6-2696-1F4F-B603-D9743DCF12C8}" srcOrd="0" destOrd="0" parTransId="{B93D8B4C-E848-7545-BA78-910F1E519E31}" sibTransId="{44860871-396C-EB40-8F67-7D48F076AB7D}"/>
    <dgm:cxn modelId="{9EF3AD16-1BCA-5345-93E3-2F4394A37AEA}" srcId="{F83B7A2F-2541-3A4A-B626-3D3173C3537D}" destId="{0ABC8424-F417-2B41-BBE7-2A831428DD7B}" srcOrd="6" destOrd="0" parTransId="{5A20CD58-ACC8-8D42-ABD0-37AED05C64D1}" sibTransId="{A1328E64-8A09-594D-9D3D-0F29456F4FD5}"/>
    <dgm:cxn modelId="{053C6F20-DFF3-634C-B4AC-92AADE6E90C4}" srcId="{0ABC8424-F417-2B41-BBE7-2A831428DD7B}" destId="{01289ACA-B2D1-6948-97A2-E2BEC88646F0}" srcOrd="0" destOrd="0" parTransId="{E527D5C1-D679-5A4C-8EE1-4EC2C5E737C9}" sibTransId="{11703D89-7FAD-554A-A8B3-DCA490064530}"/>
    <dgm:cxn modelId="{B9E5D038-9CFD-DB4F-9EE0-B8D31D2906F6}" type="presOf" srcId="{7589F51F-AB80-D342-8C3F-01DDA82F8FC6}" destId="{F102BF34-3D59-7649-B508-CEAC905BDB78}" srcOrd="0" destOrd="0" presId="urn:microsoft.com/office/officeart/2005/8/layout/chevron2"/>
    <dgm:cxn modelId="{3FDFD340-1FAA-5E4B-B3C1-0EF827C9A84E}" type="presOf" srcId="{E4A0FCB7-3E5E-9D44-A77C-6E61DF8038DB}" destId="{0AFC41FA-2774-884B-9FFD-0AE0599B97BA}" srcOrd="0" destOrd="0" presId="urn:microsoft.com/office/officeart/2005/8/layout/chevron2"/>
    <dgm:cxn modelId="{1164454C-6F4F-4448-84A6-2B6981520AD3}" srcId="{7589F51F-AB80-D342-8C3F-01DDA82F8FC6}" destId="{1080FA8E-6D7B-0646-A13B-611FC6F92AD4}" srcOrd="0" destOrd="0" parTransId="{C8C3C4D7-64BB-4D4C-BA07-ACD52B9D29B3}" sibTransId="{C7AF20C8-DA6A-5C48-8D8A-766E61BB733A}"/>
    <dgm:cxn modelId="{63997946-2647-BA4F-80A6-9D97310138BA}" srcId="{DA2F7A9B-753C-5940-9326-5575EC688B7A}" destId="{F8CF4B5C-CEC2-054D-BC6F-3FED5F96A56F}" srcOrd="0" destOrd="0" parTransId="{464EBF16-6FDF-C849-A35C-588AA88431BC}" sibTransId="{A2F867B7-E68B-6146-88D3-09A05AC1884C}"/>
    <dgm:cxn modelId="{9DBD3F80-6D4A-7F43-AA0E-34C443107206}" type="presOf" srcId="{2DA7DA32-E34D-5244-985C-485E375BFE93}" destId="{DF49D30E-DEAF-8246-9042-EC6102F68D86}" srcOrd="0" destOrd="0" presId="urn:microsoft.com/office/officeart/2005/8/layout/chevron2"/>
    <dgm:cxn modelId="{78F46FAE-2D61-7840-88C0-89A165D38E90}" srcId="{F83B7A2F-2541-3A4A-B626-3D3173C3537D}" destId="{04ABF3EA-98B9-1343-BA8A-741E8FE5D3E3}" srcOrd="2" destOrd="0" parTransId="{08B85967-165E-4945-995F-F2482BCAA236}" sibTransId="{C4CB18F3-D59D-F648-86CF-E360B3E5DB9D}"/>
    <dgm:cxn modelId="{CA62B780-324E-3349-9F04-C205CA6E77F4}" type="presOf" srcId="{F8CF4B5C-CEC2-054D-BC6F-3FED5F96A56F}" destId="{B3D58B49-CB42-C846-8325-7A4083D2C37F}" srcOrd="0" destOrd="0" presId="urn:microsoft.com/office/officeart/2005/8/layout/chevron2"/>
    <dgm:cxn modelId="{C025FFB4-AC32-7743-85D3-595C031F907C}" srcId="{F83B7A2F-2541-3A4A-B626-3D3173C3537D}" destId="{DA2F7A9B-753C-5940-9326-5575EC688B7A}" srcOrd="1" destOrd="0" parTransId="{9A03DD03-4D84-674C-ACFC-2A02043D0D62}" sibTransId="{621D58D6-A318-E34E-A31C-6F45F894415D}"/>
    <dgm:cxn modelId="{8FF495B6-2DE5-EA48-8EE7-A140BA0E9C87}" srcId="{F83B7A2F-2541-3A4A-B626-3D3173C3537D}" destId="{7589F51F-AB80-D342-8C3F-01DDA82F8FC6}" srcOrd="5" destOrd="0" parTransId="{31D7C904-167B-AD4C-9315-AA1EEE78548A}" sibTransId="{1075FA08-B9BB-F34A-B72D-D5F0D6A78CD6}"/>
    <dgm:cxn modelId="{5FE8F6B8-E55F-2240-BD11-18614D99D5DF}" srcId="{F83B7A2F-2541-3A4A-B626-3D3173C3537D}" destId="{2DA7DA32-E34D-5244-985C-485E375BFE93}" srcOrd="4" destOrd="0" parTransId="{8131FA47-AF7F-9A40-8C15-7DA2FD1B2FD5}" sibTransId="{75355628-C2F7-FC45-AE3E-06A5BB325DA4}"/>
    <dgm:cxn modelId="{159BBCA4-0967-2745-A936-46D6CAAE69EB}" type="presOf" srcId="{01289ACA-B2D1-6948-97A2-E2BEC88646F0}" destId="{8CA23437-A322-C24C-8DA8-2F59E1688E02}" srcOrd="0" destOrd="0" presId="urn:microsoft.com/office/officeart/2005/8/layout/chevron2"/>
    <dgm:cxn modelId="{1331F20B-52E7-9A43-806D-4341303B2E34}" type="presOf" srcId="{0AEC35E5-59D2-0D4C-B17A-5DAA3F09C4F9}" destId="{E0FCF20F-D4E4-D748-85DE-5D83A0162939}" srcOrd="0" destOrd="0" presId="urn:microsoft.com/office/officeart/2005/8/layout/chevron2"/>
    <dgm:cxn modelId="{EF038C47-0653-6647-B824-E2AB33BEF27C}" srcId="{04ABF3EA-98B9-1343-BA8A-741E8FE5D3E3}" destId="{0AEC35E5-59D2-0D4C-B17A-5DAA3F09C4F9}" srcOrd="0" destOrd="0" parTransId="{0EA89EAB-4263-2A41-8035-8D1D44AEEB87}" sibTransId="{08387CF5-ED2C-0B4F-A59A-D98A8805A9B8}"/>
    <dgm:cxn modelId="{665DA169-49E0-AD45-9AF3-5389FB568BA8}" type="presOf" srcId="{88A77627-0518-CE47-88D0-E49D1F489567}" destId="{140D0229-ABDF-8447-8C0E-A350A3284FA5}" srcOrd="0" destOrd="0" presId="urn:microsoft.com/office/officeart/2005/8/layout/chevron2"/>
    <dgm:cxn modelId="{93B86A86-D8D7-2A47-9306-B16E271B1F7A}" type="presOf" srcId="{F83B7A2F-2541-3A4A-B626-3D3173C3537D}" destId="{E5A1B35A-38C4-ED46-AE10-CB01AE840072}" srcOrd="0" destOrd="0" presId="urn:microsoft.com/office/officeart/2005/8/layout/chevron2"/>
    <dgm:cxn modelId="{5AFD3F32-D99E-D343-8845-8A78861F4016}" type="presOf" srcId="{04ABF3EA-98B9-1343-BA8A-741E8FE5D3E3}" destId="{8AF4A524-F52B-4440-A9F9-3A1DF4CB697A}" srcOrd="0" destOrd="0" presId="urn:microsoft.com/office/officeart/2005/8/layout/chevron2"/>
    <dgm:cxn modelId="{1C3115EC-7D43-6C42-8FB5-03A7DF196D04}" type="presOf" srcId="{6115D681-DD33-2B47-AE81-F02DC89119CC}" destId="{2C8162BB-23EA-A74B-BA12-6F75BA0F5FB9}" srcOrd="0" destOrd="0" presId="urn:microsoft.com/office/officeart/2005/8/layout/chevron2"/>
    <dgm:cxn modelId="{3CB9CE0B-3196-D346-B932-968404B58A8D}" type="presParOf" srcId="{E5A1B35A-38C4-ED46-AE10-CB01AE840072}" destId="{4740BB5B-AC92-E24D-826E-FB53870D4F2D}" srcOrd="0" destOrd="0" presId="urn:microsoft.com/office/officeart/2005/8/layout/chevron2"/>
    <dgm:cxn modelId="{C06DD641-336C-3E47-8FEF-5FA8EC5EDA51}" type="presParOf" srcId="{4740BB5B-AC92-E24D-826E-FB53870D4F2D}" destId="{99721F36-21A9-534C-9B7E-637A8EE471D6}" srcOrd="0" destOrd="0" presId="urn:microsoft.com/office/officeart/2005/8/layout/chevron2"/>
    <dgm:cxn modelId="{C4D097EB-56A0-D745-8D4D-5D12BAA93290}" type="presParOf" srcId="{4740BB5B-AC92-E24D-826E-FB53870D4F2D}" destId="{335F2769-B0BE-AD44-9295-30FDC90A8D02}" srcOrd="1" destOrd="0" presId="urn:microsoft.com/office/officeart/2005/8/layout/chevron2"/>
    <dgm:cxn modelId="{A99A0F09-44A8-E64D-8616-6F3AD6AD14E0}" type="presParOf" srcId="{E5A1B35A-38C4-ED46-AE10-CB01AE840072}" destId="{33E56E61-F6F6-CA4C-BA19-8BC2FB37377B}" srcOrd="1" destOrd="0" presId="urn:microsoft.com/office/officeart/2005/8/layout/chevron2"/>
    <dgm:cxn modelId="{BA038B36-8354-DE4C-BCA8-11153D6DB53F}" type="presParOf" srcId="{E5A1B35A-38C4-ED46-AE10-CB01AE840072}" destId="{F0E23D60-9750-5341-9304-8D0127181969}" srcOrd="2" destOrd="0" presId="urn:microsoft.com/office/officeart/2005/8/layout/chevron2"/>
    <dgm:cxn modelId="{543599DD-2AF1-7745-99BD-482FF36B8E68}" type="presParOf" srcId="{F0E23D60-9750-5341-9304-8D0127181969}" destId="{85F784FA-C57A-AD40-AA4E-FA156BD2AD5E}" srcOrd="0" destOrd="0" presId="urn:microsoft.com/office/officeart/2005/8/layout/chevron2"/>
    <dgm:cxn modelId="{DA413FC6-206E-B04F-8580-699B3CC37DBD}" type="presParOf" srcId="{F0E23D60-9750-5341-9304-8D0127181969}" destId="{B3D58B49-CB42-C846-8325-7A4083D2C37F}" srcOrd="1" destOrd="0" presId="urn:microsoft.com/office/officeart/2005/8/layout/chevron2"/>
    <dgm:cxn modelId="{B18E0741-DF0D-AB45-ADE4-517F9A87D542}" type="presParOf" srcId="{E5A1B35A-38C4-ED46-AE10-CB01AE840072}" destId="{26FBA24D-1E59-004A-95E7-645F107F945E}" srcOrd="3" destOrd="0" presId="urn:microsoft.com/office/officeart/2005/8/layout/chevron2"/>
    <dgm:cxn modelId="{AEBB582A-C6AD-EC43-9B1B-51DE120ECCBE}" type="presParOf" srcId="{E5A1B35A-38C4-ED46-AE10-CB01AE840072}" destId="{2A0A09A3-4F70-CD40-870A-8E067BAD3079}" srcOrd="4" destOrd="0" presId="urn:microsoft.com/office/officeart/2005/8/layout/chevron2"/>
    <dgm:cxn modelId="{E87E06F7-FB53-6E45-870A-08C9B53E85BA}" type="presParOf" srcId="{2A0A09A3-4F70-CD40-870A-8E067BAD3079}" destId="{8AF4A524-F52B-4440-A9F9-3A1DF4CB697A}" srcOrd="0" destOrd="0" presId="urn:microsoft.com/office/officeart/2005/8/layout/chevron2"/>
    <dgm:cxn modelId="{2A9E9FF4-3688-7948-9CCD-3BF7A278B3C5}" type="presParOf" srcId="{2A0A09A3-4F70-CD40-870A-8E067BAD3079}" destId="{E0FCF20F-D4E4-D748-85DE-5D83A0162939}" srcOrd="1" destOrd="0" presId="urn:microsoft.com/office/officeart/2005/8/layout/chevron2"/>
    <dgm:cxn modelId="{8DB08C63-D97A-7448-996A-6E23F355664D}" type="presParOf" srcId="{E5A1B35A-38C4-ED46-AE10-CB01AE840072}" destId="{070EAA09-E730-1B47-A320-B7B8A8D0BD8C}" srcOrd="5" destOrd="0" presId="urn:microsoft.com/office/officeart/2005/8/layout/chevron2"/>
    <dgm:cxn modelId="{C44D30B5-DBA6-1D48-B506-317BEFB730EE}" type="presParOf" srcId="{E5A1B35A-38C4-ED46-AE10-CB01AE840072}" destId="{E24E4A4D-D183-9A4C-B6E5-1B8EA53BD8CC}" srcOrd="6" destOrd="0" presId="urn:microsoft.com/office/officeart/2005/8/layout/chevron2"/>
    <dgm:cxn modelId="{895F9370-1CB4-3644-8430-657ADAA10389}" type="presParOf" srcId="{E24E4A4D-D183-9A4C-B6E5-1B8EA53BD8CC}" destId="{2C8162BB-23EA-A74B-BA12-6F75BA0F5FB9}" srcOrd="0" destOrd="0" presId="urn:microsoft.com/office/officeart/2005/8/layout/chevron2"/>
    <dgm:cxn modelId="{2795E74F-8E66-084F-A112-BD4B5D38F8B0}" type="presParOf" srcId="{E24E4A4D-D183-9A4C-B6E5-1B8EA53BD8CC}" destId="{140D0229-ABDF-8447-8C0E-A350A3284FA5}" srcOrd="1" destOrd="0" presId="urn:microsoft.com/office/officeart/2005/8/layout/chevron2"/>
    <dgm:cxn modelId="{6D772290-D2B5-B349-9E2E-6792A04CAF68}" type="presParOf" srcId="{E5A1B35A-38C4-ED46-AE10-CB01AE840072}" destId="{A542ADEC-5BE5-3D47-8D80-6619F836D248}" srcOrd="7" destOrd="0" presId="urn:microsoft.com/office/officeart/2005/8/layout/chevron2"/>
    <dgm:cxn modelId="{656420EB-090C-3748-82BA-DCED16E23431}" type="presParOf" srcId="{E5A1B35A-38C4-ED46-AE10-CB01AE840072}" destId="{51FB97EF-769B-3A4E-A77D-4BD28EEFE754}" srcOrd="8" destOrd="0" presId="urn:microsoft.com/office/officeart/2005/8/layout/chevron2"/>
    <dgm:cxn modelId="{1B339F03-EB59-AF44-BFF4-092D6BC789C2}" type="presParOf" srcId="{51FB97EF-769B-3A4E-A77D-4BD28EEFE754}" destId="{DF49D30E-DEAF-8246-9042-EC6102F68D86}" srcOrd="0" destOrd="0" presId="urn:microsoft.com/office/officeart/2005/8/layout/chevron2"/>
    <dgm:cxn modelId="{B66428B5-A381-2345-8116-F199BDC6F901}" type="presParOf" srcId="{51FB97EF-769B-3A4E-A77D-4BD28EEFE754}" destId="{0AFC41FA-2774-884B-9FFD-0AE0599B97BA}" srcOrd="1" destOrd="0" presId="urn:microsoft.com/office/officeart/2005/8/layout/chevron2"/>
    <dgm:cxn modelId="{7741C67F-1286-9B49-8B26-546C02126A87}" type="presParOf" srcId="{E5A1B35A-38C4-ED46-AE10-CB01AE840072}" destId="{789A6DB5-206C-0349-9893-B53AA289F38B}" srcOrd="9" destOrd="0" presId="urn:microsoft.com/office/officeart/2005/8/layout/chevron2"/>
    <dgm:cxn modelId="{3456B76E-F7FA-764B-8925-0D4CA822D090}" type="presParOf" srcId="{E5A1B35A-38C4-ED46-AE10-CB01AE840072}" destId="{10B2C383-450D-8648-A2D2-600B19F1DC1A}" srcOrd="10" destOrd="0" presId="urn:microsoft.com/office/officeart/2005/8/layout/chevron2"/>
    <dgm:cxn modelId="{F0A47319-3956-674B-BC1A-8A0ADCDEA397}" type="presParOf" srcId="{10B2C383-450D-8648-A2D2-600B19F1DC1A}" destId="{F102BF34-3D59-7649-B508-CEAC905BDB78}" srcOrd="0" destOrd="0" presId="urn:microsoft.com/office/officeart/2005/8/layout/chevron2"/>
    <dgm:cxn modelId="{CC6B9B8F-6C26-8D4A-BA85-A4ADEA34154D}" type="presParOf" srcId="{10B2C383-450D-8648-A2D2-600B19F1DC1A}" destId="{F6DA7A15-744B-4D47-AD47-BD5CE6FB5F87}" srcOrd="1" destOrd="0" presId="urn:microsoft.com/office/officeart/2005/8/layout/chevron2"/>
    <dgm:cxn modelId="{D0F4E252-C27E-0949-B1DF-09EDBE484FA1}" type="presParOf" srcId="{E5A1B35A-38C4-ED46-AE10-CB01AE840072}" destId="{1B322A16-6F07-5E44-9AB8-BC0345B810C8}" srcOrd="11" destOrd="0" presId="urn:microsoft.com/office/officeart/2005/8/layout/chevron2"/>
    <dgm:cxn modelId="{53AD48D2-744F-3E42-A226-D5B66867EC65}" type="presParOf" srcId="{E5A1B35A-38C4-ED46-AE10-CB01AE840072}" destId="{9BE3A252-A4D5-0D44-9677-BF372F51265F}" srcOrd="12" destOrd="0" presId="urn:microsoft.com/office/officeart/2005/8/layout/chevron2"/>
    <dgm:cxn modelId="{B5010932-A4C5-C845-8764-3A3C7A3B6C1B}" type="presParOf" srcId="{9BE3A252-A4D5-0D44-9677-BF372F51265F}" destId="{08D58051-A8C9-7246-B3C7-2E7B2719FB21}" srcOrd="0" destOrd="0" presId="urn:microsoft.com/office/officeart/2005/8/layout/chevron2"/>
    <dgm:cxn modelId="{01E88C6F-E601-C249-9A7A-DB8E329FFB70}" type="presParOf" srcId="{9BE3A252-A4D5-0D44-9677-BF372F51265F}" destId="{8CA23437-A322-C24C-8DA8-2F59E1688E02}"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83B7A2F-2541-3A4A-B626-3D3173C3537D}"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8CC1A3AB-BB89-524E-BBF0-E2AA6A84A4A4}">
      <dgm:prSet phldrT="[Text]"/>
      <dgm:spPr/>
      <dgm:t>
        <a:bodyPr/>
        <a:lstStyle/>
        <a:p>
          <a:endParaRPr lang="en-US" dirty="0"/>
        </a:p>
      </dgm:t>
    </dgm:pt>
    <dgm:pt modelId="{27F0409C-56B5-EA43-A1B0-EFC90573515C}" type="parTrans" cxnId="{74832CCD-4B64-A348-B81B-067F8E7B805A}">
      <dgm:prSet/>
      <dgm:spPr/>
      <dgm:t>
        <a:bodyPr/>
        <a:lstStyle/>
        <a:p>
          <a:endParaRPr lang="en-US"/>
        </a:p>
      </dgm:t>
    </dgm:pt>
    <dgm:pt modelId="{7CEA8530-C0D9-5E48-89DB-0D430232F050}" type="sibTrans" cxnId="{74832CCD-4B64-A348-B81B-067F8E7B805A}">
      <dgm:prSet/>
      <dgm:spPr/>
      <dgm:t>
        <a:bodyPr/>
        <a:lstStyle/>
        <a:p>
          <a:endParaRPr lang="en-US"/>
        </a:p>
      </dgm:t>
    </dgm:pt>
    <dgm:pt modelId="{1314D9B6-2696-1F4F-B603-D9743DCF12C8}">
      <dgm:prSet phldrT="[Text]"/>
      <dgm:spPr/>
      <dgm:t>
        <a:bodyPr/>
        <a:lstStyle/>
        <a:p>
          <a:r>
            <a:rPr lang="en-US" dirty="0" smtClean="0"/>
            <a:t>Importance of Protein Electrostatics</a:t>
          </a:r>
          <a:endParaRPr lang="en-US" dirty="0"/>
        </a:p>
      </dgm:t>
    </dgm:pt>
    <dgm:pt modelId="{B93D8B4C-E848-7545-BA78-910F1E519E31}" type="parTrans" cxnId="{35FDCC25-F4FA-564E-A840-AF0A7580907E}">
      <dgm:prSet/>
      <dgm:spPr/>
      <dgm:t>
        <a:bodyPr/>
        <a:lstStyle/>
        <a:p>
          <a:endParaRPr lang="en-US"/>
        </a:p>
      </dgm:t>
    </dgm:pt>
    <dgm:pt modelId="{44860871-396C-EB40-8F67-7D48F076AB7D}" type="sibTrans" cxnId="{35FDCC25-F4FA-564E-A840-AF0A7580907E}">
      <dgm:prSet/>
      <dgm:spPr/>
      <dgm:t>
        <a:bodyPr/>
        <a:lstStyle/>
        <a:p>
          <a:endParaRPr lang="en-US"/>
        </a:p>
      </dgm:t>
    </dgm:pt>
    <dgm:pt modelId="{F8CF4B5C-CEC2-054D-BC6F-3FED5F96A56F}">
      <dgm:prSet phldrT="[Text]"/>
      <dgm:spPr/>
      <dgm:t>
        <a:bodyPr/>
        <a:lstStyle/>
        <a:p>
          <a:r>
            <a:rPr lang="en-US" dirty="0" smtClean="0"/>
            <a:t>Vibrational Stark Effect</a:t>
          </a:r>
          <a:endParaRPr lang="en-US" dirty="0"/>
        </a:p>
      </dgm:t>
    </dgm:pt>
    <dgm:pt modelId="{464EBF16-6FDF-C849-A35C-588AA88431BC}" type="parTrans" cxnId="{63997946-2647-BA4F-80A6-9D97310138BA}">
      <dgm:prSet/>
      <dgm:spPr/>
      <dgm:t>
        <a:bodyPr/>
        <a:lstStyle/>
        <a:p>
          <a:endParaRPr lang="en-US"/>
        </a:p>
      </dgm:t>
    </dgm:pt>
    <dgm:pt modelId="{A2F867B7-E68B-6146-88D3-09A05AC1884C}" type="sibTrans" cxnId="{63997946-2647-BA4F-80A6-9D97310138BA}">
      <dgm:prSet/>
      <dgm:spPr/>
      <dgm:t>
        <a:bodyPr/>
        <a:lstStyle/>
        <a:p>
          <a:endParaRPr lang="en-US"/>
        </a:p>
      </dgm:t>
    </dgm:pt>
    <dgm:pt modelId="{04ABF3EA-98B9-1343-BA8A-741E8FE5D3E3}">
      <dgm:prSet phldrT="[Text]"/>
      <dgm:spPr/>
      <dgm:t>
        <a:bodyPr/>
        <a:lstStyle/>
        <a:p>
          <a:endParaRPr lang="en-US" dirty="0"/>
        </a:p>
      </dgm:t>
    </dgm:pt>
    <dgm:pt modelId="{08B85967-165E-4945-995F-F2482BCAA236}" type="parTrans" cxnId="{78F46FAE-2D61-7840-88C0-89A165D38E90}">
      <dgm:prSet/>
      <dgm:spPr/>
      <dgm:t>
        <a:bodyPr/>
        <a:lstStyle/>
        <a:p>
          <a:endParaRPr lang="en-US"/>
        </a:p>
      </dgm:t>
    </dgm:pt>
    <dgm:pt modelId="{C4CB18F3-D59D-F648-86CF-E360B3E5DB9D}" type="sibTrans" cxnId="{78F46FAE-2D61-7840-88C0-89A165D38E90}">
      <dgm:prSet/>
      <dgm:spPr/>
      <dgm:t>
        <a:bodyPr/>
        <a:lstStyle/>
        <a:p>
          <a:endParaRPr lang="en-US"/>
        </a:p>
      </dgm:t>
    </dgm:pt>
    <dgm:pt modelId="{0AEC35E5-59D2-0D4C-B17A-5DAA3F09C4F9}">
      <dgm:prSet phldrT="[Text]"/>
      <dgm:spPr/>
      <dgm:t>
        <a:bodyPr/>
        <a:lstStyle/>
        <a:p>
          <a:r>
            <a:rPr lang="en-US" dirty="0" smtClean="0"/>
            <a:t>System: Rap1a Docked to </a:t>
          </a:r>
          <a:r>
            <a:rPr lang="en-US" dirty="0" err="1" smtClean="0"/>
            <a:t>RalGDS</a:t>
          </a:r>
          <a:endParaRPr lang="en-US" dirty="0"/>
        </a:p>
      </dgm:t>
    </dgm:pt>
    <dgm:pt modelId="{0EA89EAB-4263-2A41-8035-8D1D44AEEB87}" type="parTrans" cxnId="{EF038C47-0653-6647-B824-E2AB33BEF27C}">
      <dgm:prSet/>
      <dgm:spPr/>
      <dgm:t>
        <a:bodyPr/>
        <a:lstStyle/>
        <a:p>
          <a:endParaRPr lang="en-US"/>
        </a:p>
      </dgm:t>
    </dgm:pt>
    <dgm:pt modelId="{08387CF5-ED2C-0B4F-A59A-D98A8805A9B8}" type="sibTrans" cxnId="{EF038C47-0653-6647-B824-E2AB33BEF27C}">
      <dgm:prSet/>
      <dgm:spPr/>
      <dgm:t>
        <a:bodyPr/>
        <a:lstStyle/>
        <a:p>
          <a:endParaRPr lang="en-US"/>
        </a:p>
      </dgm:t>
    </dgm:pt>
    <dgm:pt modelId="{DA2F7A9B-753C-5940-9326-5575EC688B7A}">
      <dgm:prSet phldrT="[Text]"/>
      <dgm:spPr/>
      <dgm:t>
        <a:bodyPr/>
        <a:lstStyle/>
        <a:p>
          <a:endParaRPr lang="en-US" dirty="0"/>
        </a:p>
      </dgm:t>
    </dgm:pt>
    <dgm:pt modelId="{621D58D6-A318-E34E-A31C-6F45F894415D}" type="sibTrans" cxnId="{C025FFB4-AC32-7743-85D3-595C031F907C}">
      <dgm:prSet/>
      <dgm:spPr/>
      <dgm:t>
        <a:bodyPr/>
        <a:lstStyle/>
        <a:p>
          <a:endParaRPr lang="en-US"/>
        </a:p>
      </dgm:t>
    </dgm:pt>
    <dgm:pt modelId="{9A03DD03-4D84-674C-ACFC-2A02043D0D62}" type="parTrans" cxnId="{C025FFB4-AC32-7743-85D3-595C031F907C}">
      <dgm:prSet/>
      <dgm:spPr/>
      <dgm:t>
        <a:bodyPr/>
        <a:lstStyle/>
        <a:p>
          <a:endParaRPr lang="en-US"/>
        </a:p>
      </dgm:t>
    </dgm:pt>
    <dgm:pt modelId="{88A77627-0518-CE47-88D0-E49D1F489567}">
      <dgm:prSet phldrT="[Text]"/>
      <dgm:spPr/>
      <dgm:t>
        <a:bodyPr/>
        <a:lstStyle/>
        <a:p>
          <a:r>
            <a:rPr lang="en-US" dirty="0" smtClean="0"/>
            <a:t>Protein Electrostatic Fields</a:t>
          </a:r>
          <a:endParaRPr lang="en-US" dirty="0"/>
        </a:p>
      </dgm:t>
    </dgm:pt>
    <dgm:pt modelId="{602FB6F0-1A9A-8E42-87F0-AEE0704E1946}" type="parTrans" cxnId="{BFF712EA-60D1-2342-96C4-2D258CCA51ED}">
      <dgm:prSet/>
      <dgm:spPr/>
      <dgm:t>
        <a:bodyPr/>
        <a:lstStyle/>
        <a:p>
          <a:endParaRPr lang="en-US"/>
        </a:p>
      </dgm:t>
    </dgm:pt>
    <dgm:pt modelId="{74D12F5C-755E-584A-A252-8F48E1CFDF44}" type="sibTrans" cxnId="{BFF712EA-60D1-2342-96C4-2D258CCA51ED}">
      <dgm:prSet/>
      <dgm:spPr/>
      <dgm:t>
        <a:bodyPr/>
        <a:lstStyle/>
        <a:p>
          <a:endParaRPr lang="en-US"/>
        </a:p>
      </dgm:t>
    </dgm:pt>
    <dgm:pt modelId="{6115D681-DD33-2B47-AE81-F02DC89119CC}">
      <dgm:prSet phldrT="[Text]"/>
      <dgm:spPr/>
      <dgm:t>
        <a:bodyPr/>
        <a:lstStyle/>
        <a:p>
          <a:endParaRPr lang="en-US"/>
        </a:p>
      </dgm:t>
    </dgm:pt>
    <dgm:pt modelId="{6922F41B-E5BB-B249-BA05-BAF4D1D4F69C}" type="parTrans" cxnId="{4A8945CF-E8EE-5046-B088-3FB14B2B455E}">
      <dgm:prSet/>
      <dgm:spPr/>
      <dgm:t>
        <a:bodyPr/>
        <a:lstStyle/>
        <a:p>
          <a:endParaRPr lang="en-US"/>
        </a:p>
      </dgm:t>
    </dgm:pt>
    <dgm:pt modelId="{119AF196-DEF5-8647-A119-A368491EC9BE}" type="sibTrans" cxnId="{4A8945CF-E8EE-5046-B088-3FB14B2B455E}">
      <dgm:prSet/>
      <dgm:spPr/>
      <dgm:t>
        <a:bodyPr/>
        <a:lstStyle/>
        <a:p>
          <a:endParaRPr lang="en-US"/>
        </a:p>
      </dgm:t>
    </dgm:pt>
    <dgm:pt modelId="{E4A0FCB7-3E5E-9D44-A77C-6E61DF8038DB}">
      <dgm:prSet phldrT="[Text]"/>
      <dgm:spPr/>
      <dgm:t>
        <a:bodyPr/>
        <a:lstStyle/>
        <a:p>
          <a:r>
            <a:rPr lang="en-US" dirty="0" smtClean="0"/>
            <a:t>Poisson Boltzmann </a:t>
          </a:r>
          <a:r>
            <a:rPr lang="en-US" dirty="0" err="1" smtClean="0"/>
            <a:t>vs</a:t>
          </a:r>
          <a:r>
            <a:rPr lang="en-US" dirty="0" smtClean="0"/>
            <a:t> Reaction Field Method</a:t>
          </a:r>
          <a:endParaRPr lang="en-US" dirty="0"/>
        </a:p>
      </dgm:t>
    </dgm:pt>
    <dgm:pt modelId="{AEFC92CD-461D-DD46-A518-EB02E257FD16}" type="parTrans" cxnId="{4E7C05A9-F735-FC4B-B931-D9BABD610D95}">
      <dgm:prSet/>
      <dgm:spPr/>
      <dgm:t>
        <a:bodyPr/>
        <a:lstStyle/>
        <a:p>
          <a:endParaRPr lang="en-US"/>
        </a:p>
      </dgm:t>
    </dgm:pt>
    <dgm:pt modelId="{2C80B29F-AC0F-CB49-98CF-5374A2CF54E6}" type="sibTrans" cxnId="{4E7C05A9-F735-FC4B-B931-D9BABD610D95}">
      <dgm:prSet/>
      <dgm:spPr/>
      <dgm:t>
        <a:bodyPr/>
        <a:lstStyle/>
        <a:p>
          <a:endParaRPr lang="en-US"/>
        </a:p>
      </dgm:t>
    </dgm:pt>
    <dgm:pt modelId="{2DA7DA32-E34D-5244-985C-485E375BFE93}">
      <dgm:prSet phldrT="[Text]"/>
      <dgm:spPr/>
      <dgm:t>
        <a:bodyPr/>
        <a:lstStyle/>
        <a:p>
          <a:endParaRPr lang="en-US" dirty="0"/>
        </a:p>
      </dgm:t>
    </dgm:pt>
    <dgm:pt modelId="{8131FA47-AF7F-9A40-8C15-7DA2FD1B2FD5}" type="parTrans" cxnId="{5FE8F6B8-E55F-2240-BD11-18614D99D5DF}">
      <dgm:prSet/>
      <dgm:spPr/>
      <dgm:t>
        <a:bodyPr/>
        <a:lstStyle/>
        <a:p>
          <a:endParaRPr lang="en-US"/>
        </a:p>
      </dgm:t>
    </dgm:pt>
    <dgm:pt modelId="{75355628-C2F7-FC45-AE3E-06A5BB325DA4}" type="sibTrans" cxnId="{5FE8F6B8-E55F-2240-BD11-18614D99D5DF}">
      <dgm:prSet/>
      <dgm:spPr/>
      <dgm:t>
        <a:bodyPr/>
        <a:lstStyle/>
        <a:p>
          <a:endParaRPr lang="en-US"/>
        </a:p>
      </dgm:t>
    </dgm:pt>
    <dgm:pt modelId="{1080FA8E-6D7B-0646-A13B-611FC6F92AD4}">
      <dgm:prSet phldrT="[Text]"/>
      <dgm:spPr/>
      <dgm:t>
        <a:bodyPr/>
        <a:lstStyle/>
        <a:p>
          <a:r>
            <a:rPr lang="en-US" dirty="0" smtClean="0"/>
            <a:t>Select Explicit Water</a:t>
          </a:r>
          <a:endParaRPr lang="en-US" dirty="0"/>
        </a:p>
      </dgm:t>
    </dgm:pt>
    <dgm:pt modelId="{C8C3C4D7-64BB-4D4C-BA07-ACD52B9D29B3}" type="parTrans" cxnId="{1164454C-6F4F-4448-84A6-2B6981520AD3}">
      <dgm:prSet/>
      <dgm:spPr/>
      <dgm:t>
        <a:bodyPr/>
        <a:lstStyle/>
        <a:p>
          <a:endParaRPr lang="en-US"/>
        </a:p>
      </dgm:t>
    </dgm:pt>
    <dgm:pt modelId="{C7AF20C8-DA6A-5C48-8D8A-766E61BB733A}" type="sibTrans" cxnId="{1164454C-6F4F-4448-84A6-2B6981520AD3}">
      <dgm:prSet/>
      <dgm:spPr/>
      <dgm:t>
        <a:bodyPr/>
        <a:lstStyle/>
        <a:p>
          <a:endParaRPr lang="en-US"/>
        </a:p>
      </dgm:t>
    </dgm:pt>
    <dgm:pt modelId="{7589F51F-AB80-D342-8C3F-01DDA82F8FC6}">
      <dgm:prSet phldrT="[Text]"/>
      <dgm:spPr/>
      <dgm:t>
        <a:bodyPr/>
        <a:lstStyle/>
        <a:p>
          <a:endParaRPr lang="en-US" dirty="0"/>
        </a:p>
      </dgm:t>
    </dgm:pt>
    <dgm:pt modelId="{31D7C904-167B-AD4C-9315-AA1EEE78548A}" type="parTrans" cxnId="{8FF495B6-2DE5-EA48-8EE7-A140BA0E9C87}">
      <dgm:prSet/>
      <dgm:spPr/>
      <dgm:t>
        <a:bodyPr/>
        <a:lstStyle/>
        <a:p>
          <a:endParaRPr lang="en-US"/>
        </a:p>
      </dgm:t>
    </dgm:pt>
    <dgm:pt modelId="{1075FA08-B9BB-F34A-B72D-D5F0D6A78CD6}" type="sibTrans" cxnId="{8FF495B6-2DE5-EA48-8EE7-A140BA0E9C87}">
      <dgm:prSet/>
      <dgm:spPr/>
      <dgm:t>
        <a:bodyPr/>
        <a:lstStyle/>
        <a:p>
          <a:endParaRPr lang="en-US"/>
        </a:p>
      </dgm:t>
    </dgm:pt>
    <dgm:pt modelId="{01289ACA-B2D1-6948-97A2-E2BEC88646F0}">
      <dgm:prSet phldrT="[Text]"/>
      <dgm:spPr/>
      <dgm:t>
        <a:bodyPr/>
        <a:lstStyle/>
        <a:p>
          <a:r>
            <a:rPr lang="en-US" dirty="0" smtClean="0"/>
            <a:t>Electronic Polarizability: AMOEBA</a:t>
          </a:r>
          <a:endParaRPr lang="en-US" dirty="0"/>
        </a:p>
      </dgm:t>
    </dgm:pt>
    <dgm:pt modelId="{E527D5C1-D679-5A4C-8EE1-4EC2C5E737C9}" type="parTrans" cxnId="{053C6F20-DFF3-634C-B4AC-92AADE6E90C4}">
      <dgm:prSet/>
      <dgm:spPr/>
      <dgm:t>
        <a:bodyPr/>
        <a:lstStyle/>
        <a:p>
          <a:endParaRPr lang="en-US"/>
        </a:p>
      </dgm:t>
    </dgm:pt>
    <dgm:pt modelId="{11703D89-7FAD-554A-A8B3-DCA490064530}" type="sibTrans" cxnId="{053C6F20-DFF3-634C-B4AC-92AADE6E90C4}">
      <dgm:prSet/>
      <dgm:spPr/>
      <dgm:t>
        <a:bodyPr/>
        <a:lstStyle/>
        <a:p>
          <a:endParaRPr lang="en-US"/>
        </a:p>
      </dgm:t>
    </dgm:pt>
    <dgm:pt modelId="{0ABC8424-F417-2B41-BBE7-2A831428DD7B}">
      <dgm:prSet phldrT="[Text]"/>
      <dgm:spPr/>
      <dgm:t>
        <a:bodyPr/>
        <a:lstStyle/>
        <a:p>
          <a:endParaRPr lang="en-US" dirty="0"/>
        </a:p>
      </dgm:t>
    </dgm:pt>
    <dgm:pt modelId="{5A20CD58-ACC8-8D42-ABD0-37AED05C64D1}" type="parTrans" cxnId="{9EF3AD16-1BCA-5345-93E3-2F4394A37AEA}">
      <dgm:prSet/>
      <dgm:spPr/>
      <dgm:t>
        <a:bodyPr/>
        <a:lstStyle/>
        <a:p>
          <a:endParaRPr lang="en-US"/>
        </a:p>
      </dgm:t>
    </dgm:pt>
    <dgm:pt modelId="{A1328E64-8A09-594D-9D3D-0F29456F4FD5}" type="sibTrans" cxnId="{9EF3AD16-1BCA-5345-93E3-2F4394A37AEA}">
      <dgm:prSet/>
      <dgm:spPr/>
      <dgm:t>
        <a:bodyPr/>
        <a:lstStyle/>
        <a:p>
          <a:endParaRPr lang="en-US"/>
        </a:p>
      </dgm:t>
    </dgm:pt>
    <dgm:pt modelId="{E5A1B35A-38C4-ED46-AE10-CB01AE840072}" type="pres">
      <dgm:prSet presAssocID="{F83B7A2F-2541-3A4A-B626-3D3173C3537D}" presName="linearFlow" presStyleCnt="0">
        <dgm:presLayoutVars>
          <dgm:dir/>
          <dgm:animLvl val="lvl"/>
          <dgm:resizeHandles val="exact"/>
        </dgm:presLayoutVars>
      </dgm:prSet>
      <dgm:spPr/>
    </dgm:pt>
    <dgm:pt modelId="{4740BB5B-AC92-E24D-826E-FB53870D4F2D}" type="pres">
      <dgm:prSet presAssocID="{8CC1A3AB-BB89-524E-BBF0-E2AA6A84A4A4}" presName="composite" presStyleCnt="0"/>
      <dgm:spPr/>
    </dgm:pt>
    <dgm:pt modelId="{99721F36-21A9-534C-9B7E-637A8EE471D6}" type="pres">
      <dgm:prSet presAssocID="{8CC1A3AB-BB89-524E-BBF0-E2AA6A84A4A4}" presName="parentText" presStyleLbl="alignNode1" presStyleIdx="0" presStyleCnt="7">
        <dgm:presLayoutVars>
          <dgm:chMax val="1"/>
          <dgm:bulletEnabled val="1"/>
        </dgm:presLayoutVars>
      </dgm:prSet>
      <dgm:spPr/>
      <dgm:t>
        <a:bodyPr/>
        <a:lstStyle/>
        <a:p>
          <a:endParaRPr lang="en-US"/>
        </a:p>
      </dgm:t>
    </dgm:pt>
    <dgm:pt modelId="{335F2769-B0BE-AD44-9295-30FDC90A8D02}" type="pres">
      <dgm:prSet presAssocID="{8CC1A3AB-BB89-524E-BBF0-E2AA6A84A4A4}" presName="descendantText" presStyleLbl="alignAcc1" presStyleIdx="0" presStyleCnt="7">
        <dgm:presLayoutVars>
          <dgm:bulletEnabled val="1"/>
        </dgm:presLayoutVars>
      </dgm:prSet>
      <dgm:spPr/>
      <dgm:t>
        <a:bodyPr/>
        <a:lstStyle/>
        <a:p>
          <a:endParaRPr lang="en-US"/>
        </a:p>
      </dgm:t>
    </dgm:pt>
    <dgm:pt modelId="{33E56E61-F6F6-CA4C-BA19-8BC2FB37377B}" type="pres">
      <dgm:prSet presAssocID="{7CEA8530-C0D9-5E48-89DB-0D430232F050}" presName="sp" presStyleCnt="0"/>
      <dgm:spPr/>
    </dgm:pt>
    <dgm:pt modelId="{F0E23D60-9750-5341-9304-8D0127181969}" type="pres">
      <dgm:prSet presAssocID="{DA2F7A9B-753C-5940-9326-5575EC688B7A}" presName="composite" presStyleCnt="0"/>
      <dgm:spPr/>
    </dgm:pt>
    <dgm:pt modelId="{85F784FA-C57A-AD40-AA4E-FA156BD2AD5E}" type="pres">
      <dgm:prSet presAssocID="{DA2F7A9B-753C-5940-9326-5575EC688B7A}" presName="parentText" presStyleLbl="alignNode1" presStyleIdx="1" presStyleCnt="7">
        <dgm:presLayoutVars>
          <dgm:chMax val="1"/>
          <dgm:bulletEnabled val="1"/>
        </dgm:presLayoutVars>
      </dgm:prSet>
      <dgm:spPr/>
      <dgm:t>
        <a:bodyPr/>
        <a:lstStyle/>
        <a:p>
          <a:endParaRPr lang="en-US"/>
        </a:p>
      </dgm:t>
    </dgm:pt>
    <dgm:pt modelId="{B3D58B49-CB42-C846-8325-7A4083D2C37F}" type="pres">
      <dgm:prSet presAssocID="{DA2F7A9B-753C-5940-9326-5575EC688B7A}" presName="descendantText" presStyleLbl="alignAcc1" presStyleIdx="1" presStyleCnt="7">
        <dgm:presLayoutVars>
          <dgm:bulletEnabled val="1"/>
        </dgm:presLayoutVars>
      </dgm:prSet>
      <dgm:spPr/>
      <dgm:t>
        <a:bodyPr/>
        <a:lstStyle/>
        <a:p>
          <a:endParaRPr lang="en-US"/>
        </a:p>
      </dgm:t>
    </dgm:pt>
    <dgm:pt modelId="{26FBA24D-1E59-004A-95E7-645F107F945E}" type="pres">
      <dgm:prSet presAssocID="{621D58D6-A318-E34E-A31C-6F45F894415D}" presName="sp" presStyleCnt="0"/>
      <dgm:spPr/>
    </dgm:pt>
    <dgm:pt modelId="{2A0A09A3-4F70-CD40-870A-8E067BAD3079}" type="pres">
      <dgm:prSet presAssocID="{04ABF3EA-98B9-1343-BA8A-741E8FE5D3E3}" presName="composite" presStyleCnt="0"/>
      <dgm:spPr/>
    </dgm:pt>
    <dgm:pt modelId="{8AF4A524-F52B-4440-A9F9-3A1DF4CB697A}" type="pres">
      <dgm:prSet presAssocID="{04ABF3EA-98B9-1343-BA8A-741E8FE5D3E3}" presName="parentText" presStyleLbl="alignNode1" presStyleIdx="2" presStyleCnt="7">
        <dgm:presLayoutVars>
          <dgm:chMax val="1"/>
          <dgm:bulletEnabled val="1"/>
        </dgm:presLayoutVars>
      </dgm:prSet>
      <dgm:spPr/>
      <dgm:t>
        <a:bodyPr/>
        <a:lstStyle/>
        <a:p>
          <a:endParaRPr lang="en-US"/>
        </a:p>
      </dgm:t>
    </dgm:pt>
    <dgm:pt modelId="{E0FCF20F-D4E4-D748-85DE-5D83A0162939}" type="pres">
      <dgm:prSet presAssocID="{04ABF3EA-98B9-1343-BA8A-741E8FE5D3E3}" presName="descendantText" presStyleLbl="alignAcc1" presStyleIdx="2" presStyleCnt="7">
        <dgm:presLayoutVars>
          <dgm:bulletEnabled val="1"/>
        </dgm:presLayoutVars>
      </dgm:prSet>
      <dgm:spPr/>
      <dgm:t>
        <a:bodyPr/>
        <a:lstStyle/>
        <a:p>
          <a:endParaRPr lang="en-US"/>
        </a:p>
      </dgm:t>
    </dgm:pt>
    <dgm:pt modelId="{070EAA09-E730-1B47-A320-B7B8A8D0BD8C}" type="pres">
      <dgm:prSet presAssocID="{C4CB18F3-D59D-F648-86CF-E360B3E5DB9D}" presName="sp" presStyleCnt="0"/>
      <dgm:spPr/>
    </dgm:pt>
    <dgm:pt modelId="{E24E4A4D-D183-9A4C-B6E5-1B8EA53BD8CC}" type="pres">
      <dgm:prSet presAssocID="{6115D681-DD33-2B47-AE81-F02DC89119CC}" presName="composite" presStyleCnt="0"/>
      <dgm:spPr/>
    </dgm:pt>
    <dgm:pt modelId="{2C8162BB-23EA-A74B-BA12-6F75BA0F5FB9}" type="pres">
      <dgm:prSet presAssocID="{6115D681-DD33-2B47-AE81-F02DC89119CC}" presName="parentText" presStyleLbl="alignNode1" presStyleIdx="3" presStyleCnt="7">
        <dgm:presLayoutVars>
          <dgm:chMax val="1"/>
          <dgm:bulletEnabled val="1"/>
        </dgm:presLayoutVars>
      </dgm:prSet>
      <dgm:spPr/>
    </dgm:pt>
    <dgm:pt modelId="{140D0229-ABDF-8447-8C0E-A350A3284FA5}" type="pres">
      <dgm:prSet presAssocID="{6115D681-DD33-2B47-AE81-F02DC89119CC}" presName="descendantText" presStyleLbl="alignAcc1" presStyleIdx="3" presStyleCnt="7">
        <dgm:presLayoutVars>
          <dgm:bulletEnabled val="1"/>
        </dgm:presLayoutVars>
      </dgm:prSet>
      <dgm:spPr/>
      <dgm:t>
        <a:bodyPr/>
        <a:lstStyle/>
        <a:p>
          <a:endParaRPr lang="en-US"/>
        </a:p>
      </dgm:t>
    </dgm:pt>
    <dgm:pt modelId="{A542ADEC-5BE5-3D47-8D80-6619F836D248}" type="pres">
      <dgm:prSet presAssocID="{119AF196-DEF5-8647-A119-A368491EC9BE}" presName="sp" presStyleCnt="0"/>
      <dgm:spPr/>
    </dgm:pt>
    <dgm:pt modelId="{51FB97EF-769B-3A4E-A77D-4BD28EEFE754}" type="pres">
      <dgm:prSet presAssocID="{2DA7DA32-E34D-5244-985C-485E375BFE93}" presName="composite" presStyleCnt="0"/>
      <dgm:spPr/>
    </dgm:pt>
    <dgm:pt modelId="{DF49D30E-DEAF-8246-9042-EC6102F68D86}" type="pres">
      <dgm:prSet presAssocID="{2DA7DA32-E34D-5244-985C-485E375BFE93}" presName="parentText" presStyleLbl="alignNode1" presStyleIdx="4" presStyleCnt="7" custLinFactX="8946" custLinFactNeighborX="100000">
        <dgm:presLayoutVars>
          <dgm:chMax val="1"/>
          <dgm:bulletEnabled val="1"/>
        </dgm:presLayoutVars>
      </dgm:prSet>
      <dgm:spPr/>
    </dgm:pt>
    <dgm:pt modelId="{0AFC41FA-2774-884B-9FFD-0AE0599B97BA}" type="pres">
      <dgm:prSet presAssocID="{2DA7DA32-E34D-5244-985C-485E375BFE93}" presName="descendantText" presStyleLbl="alignAcc1" presStyleIdx="4" presStyleCnt="7" custScaleX="91647" custLinFactNeighborX="4629">
        <dgm:presLayoutVars>
          <dgm:bulletEnabled val="1"/>
        </dgm:presLayoutVars>
      </dgm:prSet>
      <dgm:spPr/>
      <dgm:t>
        <a:bodyPr/>
        <a:lstStyle/>
        <a:p>
          <a:endParaRPr lang="en-US"/>
        </a:p>
      </dgm:t>
    </dgm:pt>
    <dgm:pt modelId="{789A6DB5-206C-0349-9893-B53AA289F38B}" type="pres">
      <dgm:prSet presAssocID="{75355628-C2F7-FC45-AE3E-06A5BB325DA4}" presName="sp" presStyleCnt="0"/>
      <dgm:spPr/>
    </dgm:pt>
    <dgm:pt modelId="{10B2C383-450D-8648-A2D2-600B19F1DC1A}" type="pres">
      <dgm:prSet presAssocID="{7589F51F-AB80-D342-8C3F-01DDA82F8FC6}" presName="composite" presStyleCnt="0"/>
      <dgm:spPr/>
    </dgm:pt>
    <dgm:pt modelId="{F102BF34-3D59-7649-B508-CEAC905BDB78}" type="pres">
      <dgm:prSet presAssocID="{7589F51F-AB80-D342-8C3F-01DDA82F8FC6}" presName="parentText" presStyleLbl="alignNode1" presStyleIdx="5" presStyleCnt="7" custLinFactX="8946" custLinFactNeighborX="100000">
        <dgm:presLayoutVars>
          <dgm:chMax val="1"/>
          <dgm:bulletEnabled val="1"/>
        </dgm:presLayoutVars>
      </dgm:prSet>
      <dgm:spPr/>
    </dgm:pt>
    <dgm:pt modelId="{F6DA7A15-744B-4D47-AD47-BD5CE6FB5F87}" type="pres">
      <dgm:prSet presAssocID="{7589F51F-AB80-D342-8C3F-01DDA82F8FC6}" presName="descendantText" presStyleLbl="alignAcc1" presStyleIdx="5" presStyleCnt="7" custScaleX="91647" custLinFactNeighborX="4629">
        <dgm:presLayoutVars>
          <dgm:bulletEnabled val="1"/>
        </dgm:presLayoutVars>
      </dgm:prSet>
      <dgm:spPr/>
      <dgm:t>
        <a:bodyPr/>
        <a:lstStyle/>
        <a:p>
          <a:endParaRPr lang="en-US"/>
        </a:p>
      </dgm:t>
    </dgm:pt>
    <dgm:pt modelId="{1B322A16-6F07-5E44-9AB8-BC0345B810C8}" type="pres">
      <dgm:prSet presAssocID="{1075FA08-B9BB-F34A-B72D-D5F0D6A78CD6}" presName="sp" presStyleCnt="0"/>
      <dgm:spPr/>
    </dgm:pt>
    <dgm:pt modelId="{9BE3A252-A4D5-0D44-9677-BF372F51265F}" type="pres">
      <dgm:prSet presAssocID="{0ABC8424-F417-2B41-BBE7-2A831428DD7B}" presName="composite" presStyleCnt="0"/>
      <dgm:spPr/>
    </dgm:pt>
    <dgm:pt modelId="{08D58051-A8C9-7246-B3C7-2E7B2719FB21}" type="pres">
      <dgm:prSet presAssocID="{0ABC8424-F417-2B41-BBE7-2A831428DD7B}" presName="parentText" presStyleLbl="alignNode1" presStyleIdx="6" presStyleCnt="7" custLinFactX="8946" custLinFactNeighborX="100000">
        <dgm:presLayoutVars>
          <dgm:chMax val="1"/>
          <dgm:bulletEnabled val="1"/>
        </dgm:presLayoutVars>
      </dgm:prSet>
      <dgm:spPr/>
    </dgm:pt>
    <dgm:pt modelId="{8CA23437-A322-C24C-8DA8-2F59E1688E02}" type="pres">
      <dgm:prSet presAssocID="{0ABC8424-F417-2B41-BBE7-2A831428DD7B}" presName="descendantText" presStyleLbl="alignAcc1" presStyleIdx="6" presStyleCnt="7" custScaleX="91647" custLinFactNeighborX="4629">
        <dgm:presLayoutVars>
          <dgm:bulletEnabled val="1"/>
        </dgm:presLayoutVars>
      </dgm:prSet>
      <dgm:spPr/>
      <dgm:t>
        <a:bodyPr/>
        <a:lstStyle/>
        <a:p>
          <a:endParaRPr lang="en-US"/>
        </a:p>
      </dgm:t>
    </dgm:pt>
  </dgm:ptLst>
  <dgm:cxnLst>
    <dgm:cxn modelId="{BFF712EA-60D1-2342-96C4-2D258CCA51ED}" srcId="{6115D681-DD33-2B47-AE81-F02DC89119CC}" destId="{88A77627-0518-CE47-88D0-E49D1F489567}" srcOrd="0" destOrd="0" parTransId="{602FB6F0-1A9A-8E42-87F0-AEE0704E1946}" sibTransId="{74D12F5C-755E-584A-A252-8F48E1CFDF44}"/>
    <dgm:cxn modelId="{4A8945CF-E8EE-5046-B088-3FB14B2B455E}" srcId="{F83B7A2F-2541-3A4A-B626-3D3173C3537D}" destId="{6115D681-DD33-2B47-AE81-F02DC89119CC}" srcOrd="3" destOrd="0" parTransId="{6922F41B-E5BB-B249-BA05-BAF4D1D4F69C}" sibTransId="{119AF196-DEF5-8647-A119-A368491EC9BE}"/>
    <dgm:cxn modelId="{4E7C05A9-F735-FC4B-B931-D9BABD610D95}" srcId="{2DA7DA32-E34D-5244-985C-485E375BFE93}" destId="{E4A0FCB7-3E5E-9D44-A77C-6E61DF8038DB}" srcOrd="0" destOrd="0" parTransId="{AEFC92CD-461D-DD46-A518-EB02E257FD16}" sibTransId="{2C80B29F-AC0F-CB49-98CF-5374A2CF54E6}"/>
    <dgm:cxn modelId="{F8797642-B3AB-374C-9606-05459FBBA77E}" type="presOf" srcId="{F83B7A2F-2541-3A4A-B626-3D3173C3537D}" destId="{E5A1B35A-38C4-ED46-AE10-CB01AE840072}" srcOrd="0" destOrd="0" presId="urn:microsoft.com/office/officeart/2005/8/layout/chevron2"/>
    <dgm:cxn modelId="{74832CCD-4B64-A348-B81B-067F8E7B805A}" srcId="{F83B7A2F-2541-3A4A-B626-3D3173C3537D}" destId="{8CC1A3AB-BB89-524E-BBF0-E2AA6A84A4A4}" srcOrd="0" destOrd="0" parTransId="{27F0409C-56B5-EA43-A1B0-EFC90573515C}" sibTransId="{7CEA8530-C0D9-5E48-89DB-0D430232F050}"/>
    <dgm:cxn modelId="{35FDCC25-F4FA-564E-A840-AF0A7580907E}" srcId="{8CC1A3AB-BB89-524E-BBF0-E2AA6A84A4A4}" destId="{1314D9B6-2696-1F4F-B603-D9743DCF12C8}" srcOrd="0" destOrd="0" parTransId="{B93D8B4C-E848-7545-BA78-910F1E519E31}" sibTransId="{44860871-396C-EB40-8F67-7D48F076AB7D}"/>
    <dgm:cxn modelId="{1C0AA31B-9739-9F4C-BE3C-9B72A517EDE4}" type="presOf" srcId="{E4A0FCB7-3E5E-9D44-A77C-6E61DF8038DB}" destId="{0AFC41FA-2774-884B-9FFD-0AE0599B97BA}" srcOrd="0" destOrd="0" presId="urn:microsoft.com/office/officeart/2005/8/layout/chevron2"/>
    <dgm:cxn modelId="{9EF3AD16-1BCA-5345-93E3-2F4394A37AEA}" srcId="{F83B7A2F-2541-3A4A-B626-3D3173C3537D}" destId="{0ABC8424-F417-2B41-BBE7-2A831428DD7B}" srcOrd="6" destOrd="0" parTransId="{5A20CD58-ACC8-8D42-ABD0-37AED05C64D1}" sibTransId="{A1328E64-8A09-594D-9D3D-0F29456F4FD5}"/>
    <dgm:cxn modelId="{BBF0271D-E2F7-884A-B5CE-7B262B67E822}" type="presOf" srcId="{04ABF3EA-98B9-1343-BA8A-741E8FE5D3E3}" destId="{8AF4A524-F52B-4440-A9F9-3A1DF4CB697A}" srcOrd="0" destOrd="0" presId="urn:microsoft.com/office/officeart/2005/8/layout/chevron2"/>
    <dgm:cxn modelId="{E4FE1550-FFCA-D04E-A01C-CFB303D1B3A7}" type="presOf" srcId="{DA2F7A9B-753C-5940-9326-5575EC688B7A}" destId="{85F784FA-C57A-AD40-AA4E-FA156BD2AD5E}" srcOrd="0" destOrd="0" presId="urn:microsoft.com/office/officeart/2005/8/layout/chevron2"/>
    <dgm:cxn modelId="{201E272B-16E1-4446-AD1F-612E8FFD9A43}" type="presOf" srcId="{F8CF4B5C-CEC2-054D-BC6F-3FED5F96A56F}" destId="{B3D58B49-CB42-C846-8325-7A4083D2C37F}" srcOrd="0" destOrd="0" presId="urn:microsoft.com/office/officeart/2005/8/layout/chevron2"/>
    <dgm:cxn modelId="{053C6F20-DFF3-634C-B4AC-92AADE6E90C4}" srcId="{0ABC8424-F417-2B41-BBE7-2A831428DD7B}" destId="{01289ACA-B2D1-6948-97A2-E2BEC88646F0}" srcOrd="0" destOrd="0" parTransId="{E527D5C1-D679-5A4C-8EE1-4EC2C5E737C9}" sibTransId="{11703D89-7FAD-554A-A8B3-DCA490064530}"/>
    <dgm:cxn modelId="{6E1818C3-0693-0A41-A8BC-0F4371EBD381}" type="presOf" srcId="{8CC1A3AB-BB89-524E-BBF0-E2AA6A84A4A4}" destId="{99721F36-21A9-534C-9B7E-637A8EE471D6}" srcOrd="0" destOrd="0" presId="urn:microsoft.com/office/officeart/2005/8/layout/chevron2"/>
    <dgm:cxn modelId="{892BD375-D16E-7E4A-985B-856A15743581}" type="presOf" srcId="{1080FA8E-6D7B-0646-A13B-611FC6F92AD4}" destId="{F6DA7A15-744B-4D47-AD47-BD5CE6FB5F87}" srcOrd="0" destOrd="0" presId="urn:microsoft.com/office/officeart/2005/8/layout/chevron2"/>
    <dgm:cxn modelId="{1164454C-6F4F-4448-84A6-2B6981520AD3}" srcId="{7589F51F-AB80-D342-8C3F-01DDA82F8FC6}" destId="{1080FA8E-6D7B-0646-A13B-611FC6F92AD4}" srcOrd="0" destOrd="0" parTransId="{C8C3C4D7-64BB-4D4C-BA07-ACD52B9D29B3}" sibTransId="{C7AF20C8-DA6A-5C48-8D8A-766E61BB733A}"/>
    <dgm:cxn modelId="{E37D4861-C5A9-A040-855F-A5F5C7A6562B}" type="presOf" srcId="{0ABC8424-F417-2B41-BBE7-2A831428DD7B}" destId="{08D58051-A8C9-7246-B3C7-2E7B2719FB21}" srcOrd="0" destOrd="0" presId="urn:microsoft.com/office/officeart/2005/8/layout/chevron2"/>
    <dgm:cxn modelId="{A6E48068-63F1-2545-A51D-DD0ACE474BC2}" type="presOf" srcId="{01289ACA-B2D1-6948-97A2-E2BEC88646F0}" destId="{8CA23437-A322-C24C-8DA8-2F59E1688E02}" srcOrd="0" destOrd="0" presId="urn:microsoft.com/office/officeart/2005/8/layout/chevron2"/>
    <dgm:cxn modelId="{3336B029-1DE4-5147-9FF6-D7A942C2D929}" type="presOf" srcId="{88A77627-0518-CE47-88D0-E49D1F489567}" destId="{140D0229-ABDF-8447-8C0E-A350A3284FA5}" srcOrd="0" destOrd="0" presId="urn:microsoft.com/office/officeart/2005/8/layout/chevron2"/>
    <dgm:cxn modelId="{63997946-2647-BA4F-80A6-9D97310138BA}" srcId="{DA2F7A9B-753C-5940-9326-5575EC688B7A}" destId="{F8CF4B5C-CEC2-054D-BC6F-3FED5F96A56F}" srcOrd="0" destOrd="0" parTransId="{464EBF16-6FDF-C849-A35C-588AA88431BC}" sibTransId="{A2F867B7-E68B-6146-88D3-09A05AC1884C}"/>
    <dgm:cxn modelId="{78F46FAE-2D61-7840-88C0-89A165D38E90}" srcId="{F83B7A2F-2541-3A4A-B626-3D3173C3537D}" destId="{04ABF3EA-98B9-1343-BA8A-741E8FE5D3E3}" srcOrd="2" destOrd="0" parTransId="{08B85967-165E-4945-995F-F2482BCAA236}" sibTransId="{C4CB18F3-D59D-F648-86CF-E360B3E5DB9D}"/>
    <dgm:cxn modelId="{C218B4F2-836D-024A-81B8-0A662EAA93C9}" type="presOf" srcId="{0AEC35E5-59D2-0D4C-B17A-5DAA3F09C4F9}" destId="{E0FCF20F-D4E4-D748-85DE-5D83A0162939}" srcOrd="0" destOrd="0" presId="urn:microsoft.com/office/officeart/2005/8/layout/chevron2"/>
    <dgm:cxn modelId="{C025FFB4-AC32-7743-85D3-595C031F907C}" srcId="{F83B7A2F-2541-3A4A-B626-3D3173C3537D}" destId="{DA2F7A9B-753C-5940-9326-5575EC688B7A}" srcOrd="1" destOrd="0" parTransId="{9A03DD03-4D84-674C-ACFC-2A02043D0D62}" sibTransId="{621D58D6-A318-E34E-A31C-6F45F894415D}"/>
    <dgm:cxn modelId="{DFB9CF59-575F-D14D-89DB-88AA8E6D4F3E}" type="presOf" srcId="{2DA7DA32-E34D-5244-985C-485E375BFE93}" destId="{DF49D30E-DEAF-8246-9042-EC6102F68D86}" srcOrd="0" destOrd="0" presId="urn:microsoft.com/office/officeart/2005/8/layout/chevron2"/>
    <dgm:cxn modelId="{8FF495B6-2DE5-EA48-8EE7-A140BA0E9C87}" srcId="{F83B7A2F-2541-3A4A-B626-3D3173C3537D}" destId="{7589F51F-AB80-D342-8C3F-01DDA82F8FC6}" srcOrd="5" destOrd="0" parTransId="{31D7C904-167B-AD4C-9315-AA1EEE78548A}" sibTransId="{1075FA08-B9BB-F34A-B72D-D5F0D6A78CD6}"/>
    <dgm:cxn modelId="{5FE8F6B8-E55F-2240-BD11-18614D99D5DF}" srcId="{F83B7A2F-2541-3A4A-B626-3D3173C3537D}" destId="{2DA7DA32-E34D-5244-985C-485E375BFE93}" srcOrd="4" destOrd="0" parTransId="{8131FA47-AF7F-9A40-8C15-7DA2FD1B2FD5}" sibTransId="{75355628-C2F7-FC45-AE3E-06A5BB325DA4}"/>
    <dgm:cxn modelId="{FB9AF53A-457F-F448-9522-353930CD51D2}" type="presOf" srcId="{6115D681-DD33-2B47-AE81-F02DC89119CC}" destId="{2C8162BB-23EA-A74B-BA12-6F75BA0F5FB9}" srcOrd="0" destOrd="0" presId="urn:microsoft.com/office/officeart/2005/8/layout/chevron2"/>
    <dgm:cxn modelId="{0B3AF3BD-784B-1D4C-9CD8-F040515796E0}" type="presOf" srcId="{1314D9B6-2696-1F4F-B603-D9743DCF12C8}" destId="{335F2769-B0BE-AD44-9295-30FDC90A8D02}" srcOrd="0" destOrd="0" presId="urn:microsoft.com/office/officeart/2005/8/layout/chevron2"/>
    <dgm:cxn modelId="{8A40ED98-906A-B045-868F-73E75572EC19}" type="presOf" srcId="{7589F51F-AB80-D342-8C3F-01DDA82F8FC6}" destId="{F102BF34-3D59-7649-B508-CEAC905BDB78}" srcOrd="0" destOrd="0" presId="urn:microsoft.com/office/officeart/2005/8/layout/chevron2"/>
    <dgm:cxn modelId="{EF038C47-0653-6647-B824-E2AB33BEF27C}" srcId="{04ABF3EA-98B9-1343-BA8A-741E8FE5D3E3}" destId="{0AEC35E5-59D2-0D4C-B17A-5DAA3F09C4F9}" srcOrd="0" destOrd="0" parTransId="{0EA89EAB-4263-2A41-8035-8D1D44AEEB87}" sibTransId="{08387CF5-ED2C-0B4F-A59A-D98A8805A9B8}"/>
    <dgm:cxn modelId="{540D3301-36C9-844E-A246-E0BAF270AF7C}" type="presParOf" srcId="{E5A1B35A-38C4-ED46-AE10-CB01AE840072}" destId="{4740BB5B-AC92-E24D-826E-FB53870D4F2D}" srcOrd="0" destOrd="0" presId="urn:microsoft.com/office/officeart/2005/8/layout/chevron2"/>
    <dgm:cxn modelId="{0C1D8087-9D8B-044A-A704-32DDB09C203B}" type="presParOf" srcId="{4740BB5B-AC92-E24D-826E-FB53870D4F2D}" destId="{99721F36-21A9-534C-9B7E-637A8EE471D6}" srcOrd="0" destOrd="0" presId="urn:microsoft.com/office/officeart/2005/8/layout/chevron2"/>
    <dgm:cxn modelId="{37ED714E-A8BA-464D-8101-968CAE7C1F9E}" type="presParOf" srcId="{4740BB5B-AC92-E24D-826E-FB53870D4F2D}" destId="{335F2769-B0BE-AD44-9295-30FDC90A8D02}" srcOrd="1" destOrd="0" presId="urn:microsoft.com/office/officeart/2005/8/layout/chevron2"/>
    <dgm:cxn modelId="{97C1961E-B023-1548-91F6-B2C23A9E9EF3}" type="presParOf" srcId="{E5A1B35A-38C4-ED46-AE10-CB01AE840072}" destId="{33E56E61-F6F6-CA4C-BA19-8BC2FB37377B}" srcOrd="1" destOrd="0" presId="urn:microsoft.com/office/officeart/2005/8/layout/chevron2"/>
    <dgm:cxn modelId="{93312AA8-9483-A44E-9C19-6B1F69C6FA12}" type="presParOf" srcId="{E5A1B35A-38C4-ED46-AE10-CB01AE840072}" destId="{F0E23D60-9750-5341-9304-8D0127181969}" srcOrd="2" destOrd="0" presId="urn:microsoft.com/office/officeart/2005/8/layout/chevron2"/>
    <dgm:cxn modelId="{D8163500-EF1E-9042-9BE5-1BB6FCAEF309}" type="presParOf" srcId="{F0E23D60-9750-5341-9304-8D0127181969}" destId="{85F784FA-C57A-AD40-AA4E-FA156BD2AD5E}" srcOrd="0" destOrd="0" presId="urn:microsoft.com/office/officeart/2005/8/layout/chevron2"/>
    <dgm:cxn modelId="{6C3237DA-2472-E24A-BF60-5E17AFE3FB86}" type="presParOf" srcId="{F0E23D60-9750-5341-9304-8D0127181969}" destId="{B3D58B49-CB42-C846-8325-7A4083D2C37F}" srcOrd="1" destOrd="0" presId="urn:microsoft.com/office/officeart/2005/8/layout/chevron2"/>
    <dgm:cxn modelId="{10E69608-1428-1443-A060-6C9EF12148FE}" type="presParOf" srcId="{E5A1B35A-38C4-ED46-AE10-CB01AE840072}" destId="{26FBA24D-1E59-004A-95E7-645F107F945E}" srcOrd="3" destOrd="0" presId="urn:microsoft.com/office/officeart/2005/8/layout/chevron2"/>
    <dgm:cxn modelId="{7BA727F0-6458-1B4E-974D-2541870580AF}" type="presParOf" srcId="{E5A1B35A-38C4-ED46-AE10-CB01AE840072}" destId="{2A0A09A3-4F70-CD40-870A-8E067BAD3079}" srcOrd="4" destOrd="0" presId="urn:microsoft.com/office/officeart/2005/8/layout/chevron2"/>
    <dgm:cxn modelId="{1C84B45C-AE93-2740-B200-8DE45218259C}" type="presParOf" srcId="{2A0A09A3-4F70-CD40-870A-8E067BAD3079}" destId="{8AF4A524-F52B-4440-A9F9-3A1DF4CB697A}" srcOrd="0" destOrd="0" presId="urn:microsoft.com/office/officeart/2005/8/layout/chevron2"/>
    <dgm:cxn modelId="{7172F420-411F-A749-87AE-6C26F9559962}" type="presParOf" srcId="{2A0A09A3-4F70-CD40-870A-8E067BAD3079}" destId="{E0FCF20F-D4E4-D748-85DE-5D83A0162939}" srcOrd="1" destOrd="0" presId="urn:microsoft.com/office/officeart/2005/8/layout/chevron2"/>
    <dgm:cxn modelId="{1A804621-0CC1-F24F-B06C-855A0AF03059}" type="presParOf" srcId="{E5A1B35A-38C4-ED46-AE10-CB01AE840072}" destId="{070EAA09-E730-1B47-A320-B7B8A8D0BD8C}" srcOrd="5" destOrd="0" presId="urn:microsoft.com/office/officeart/2005/8/layout/chevron2"/>
    <dgm:cxn modelId="{16307834-6927-FC47-AF93-63E5910394A3}" type="presParOf" srcId="{E5A1B35A-38C4-ED46-AE10-CB01AE840072}" destId="{E24E4A4D-D183-9A4C-B6E5-1B8EA53BD8CC}" srcOrd="6" destOrd="0" presId="urn:microsoft.com/office/officeart/2005/8/layout/chevron2"/>
    <dgm:cxn modelId="{148C1BE0-8CED-E24C-83AA-C7EF5BFEC78F}" type="presParOf" srcId="{E24E4A4D-D183-9A4C-B6E5-1B8EA53BD8CC}" destId="{2C8162BB-23EA-A74B-BA12-6F75BA0F5FB9}" srcOrd="0" destOrd="0" presId="urn:microsoft.com/office/officeart/2005/8/layout/chevron2"/>
    <dgm:cxn modelId="{7877F4E6-C1EF-524E-B3EB-C6921787390B}" type="presParOf" srcId="{E24E4A4D-D183-9A4C-B6E5-1B8EA53BD8CC}" destId="{140D0229-ABDF-8447-8C0E-A350A3284FA5}" srcOrd="1" destOrd="0" presId="urn:microsoft.com/office/officeart/2005/8/layout/chevron2"/>
    <dgm:cxn modelId="{BEA942C4-7172-6A40-AA23-20384E717AE5}" type="presParOf" srcId="{E5A1B35A-38C4-ED46-AE10-CB01AE840072}" destId="{A542ADEC-5BE5-3D47-8D80-6619F836D248}" srcOrd="7" destOrd="0" presId="urn:microsoft.com/office/officeart/2005/8/layout/chevron2"/>
    <dgm:cxn modelId="{B5A43895-B857-424F-90CB-FDC58230DF7F}" type="presParOf" srcId="{E5A1B35A-38C4-ED46-AE10-CB01AE840072}" destId="{51FB97EF-769B-3A4E-A77D-4BD28EEFE754}" srcOrd="8" destOrd="0" presId="urn:microsoft.com/office/officeart/2005/8/layout/chevron2"/>
    <dgm:cxn modelId="{4ED5A2F7-565D-5443-91E4-84BD0CBA1BC3}" type="presParOf" srcId="{51FB97EF-769B-3A4E-A77D-4BD28EEFE754}" destId="{DF49D30E-DEAF-8246-9042-EC6102F68D86}" srcOrd="0" destOrd="0" presId="urn:microsoft.com/office/officeart/2005/8/layout/chevron2"/>
    <dgm:cxn modelId="{7083B66E-35E1-DC4C-AA5B-7426F023FBE5}" type="presParOf" srcId="{51FB97EF-769B-3A4E-A77D-4BD28EEFE754}" destId="{0AFC41FA-2774-884B-9FFD-0AE0599B97BA}" srcOrd="1" destOrd="0" presId="urn:microsoft.com/office/officeart/2005/8/layout/chevron2"/>
    <dgm:cxn modelId="{F7557A04-7726-AC40-9F9A-234E0E509322}" type="presParOf" srcId="{E5A1B35A-38C4-ED46-AE10-CB01AE840072}" destId="{789A6DB5-206C-0349-9893-B53AA289F38B}" srcOrd="9" destOrd="0" presId="urn:microsoft.com/office/officeart/2005/8/layout/chevron2"/>
    <dgm:cxn modelId="{97782525-EC9E-864E-9C29-A2580ABF4458}" type="presParOf" srcId="{E5A1B35A-38C4-ED46-AE10-CB01AE840072}" destId="{10B2C383-450D-8648-A2D2-600B19F1DC1A}" srcOrd="10" destOrd="0" presId="urn:microsoft.com/office/officeart/2005/8/layout/chevron2"/>
    <dgm:cxn modelId="{011261F4-0D15-CB49-B7AF-312CBC13DA79}" type="presParOf" srcId="{10B2C383-450D-8648-A2D2-600B19F1DC1A}" destId="{F102BF34-3D59-7649-B508-CEAC905BDB78}" srcOrd="0" destOrd="0" presId="urn:microsoft.com/office/officeart/2005/8/layout/chevron2"/>
    <dgm:cxn modelId="{1C204CCE-22E9-754A-BB80-370ABF0B16DB}" type="presParOf" srcId="{10B2C383-450D-8648-A2D2-600B19F1DC1A}" destId="{F6DA7A15-744B-4D47-AD47-BD5CE6FB5F87}" srcOrd="1" destOrd="0" presId="urn:microsoft.com/office/officeart/2005/8/layout/chevron2"/>
    <dgm:cxn modelId="{A5FF6B18-B9DF-AB41-8D46-A674058CE04B}" type="presParOf" srcId="{E5A1B35A-38C4-ED46-AE10-CB01AE840072}" destId="{1B322A16-6F07-5E44-9AB8-BC0345B810C8}" srcOrd="11" destOrd="0" presId="urn:microsoft.com/office/officeart/2005/8/layout/chevron2"/>
    <dgm:cxn modelId="{820D5384-7AA1-5941-AD9D-9D663413DA0F}" type="presParOf" srcId="{E5A1B35A-38C4-ED46-AE10-CB01AE840072}" destId="{9BE3A252-A4D5-0D44-9677-BF372F51265F}" srcOrd="12" destOrd="0" presId="urn:microsoft.com/office/officeart/2005/8/layout/chevron2"/>
    <dgm:cxn modelId="{993DD653-C7FE-174C-8175-39B9E966FFFE}" type="presParOf" srcId="{9BE3A252-A4D5-0D44-9677-BF372F51265F}" destId="{08D58051-A8C9-7246-B3C7-2E7B2719FB21}" srcOrd="0" destOrd="0" presId="urn:microsoft.com/office/officeart/2005/8/layout/chevron2"/>
    <dgm:cxn modelId="{1A02D5D6-4242-1944-B09F-6B389E1A2652}" type="presParOf" srcId="{9BE3A252-A4D5-0D44-9677-BF372F51265F}" destId="{8CA23437-A322-C24C-8DA8-2F59E1688E02}"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21F36-21A9-534C-9B7E-637A8EE471D6}">
      <dsp:nvSpPr>
        <dsp:cNvPr id="0" name=""/>
        <dsp:cNvSpPr/>
      </dsp:nvSpPr>
      <dsp:spPr>
        <a:xfrm rot="5400000">
          <a:off x="-127592" y="131255"/>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301378"/>
        <a:ext cx="595430" cy="255184"/>
      </dsp:txXfrm>
    </dsp:sp>
    <dsp:sp modelId="{335F2769-B0BE-AD44-9295-30FDC90A8D02}">
      <dsp:nvSpPr>
        <dsp:cNvPr id="0" name=""/>
        <dsp:cNvSpPr/>
      </dsp:nvSpPr>
      <dsp:spPr>
        <a:xfrm rot="5400000">
          <a:off x="4539911" y="-3940817"/>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Importance of Protein Electrostatics</a:t>
          </a:r>
          <a:endParaRPr lang="en-US" sz="2800" kern="1200" dirty="0"/>
        </a:p>
      </dsp:txBody>
      <dsp:txXfrm rot="-5400000">
        <a:off x="595430" y="30654"/>
        <a:ext cx="8414871" cy="498919"/>
      </dsp:txXfrm>
    </dsp:sp>
    <dsp:sp modelId="{85F784FA-C57A-AD40-AA4E-FA156BD2AD5E}">
      <dsp:nvSpPr>
        <dsp:cNvPr id="0" name=""/>
        <dsp:cNvSpPr/>
      </dsp:nvSpPr>
      <dsp:spPr>
        <a:xfrm rot="5400000">
          <a:off x="-127592" y="898432"/>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068555"/>
        <a:ext cx="595430" cy="255184"/>
      </dsp:txXfrm>
    </dsp:sp>
    <dsp:sp modelId="{B3D58B49-CB42-C846-8325-7A4083D2C37F}">
      <dsp:nvSpPr>
        <dsp:cNvPr id="0" name=""/>
        <dsp:cNvSpPr/>
      </dsp:nvSpPr>
      <dsp:spPr>
        <a:xfrm rot="5400000">
          <a:off x="4539911" y="-3173641"/>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Vibrational Stark Effect</a:t>
          </a:r>
          <a:endParaRPr lang="en-US" sz="2800" kern="1200" dirty="0"/>
        </a:p>
      </dsp:txBody>
      <dsp:txXfrm rot="-5400000">
        <a:off x="595430" y="797830"/>
        <a:ext cx="8414871" cy="498919"/>
      </dsp:txXfrm>
    </dsp:sp>
    <dsp:sp modelId="{8AF4A524-F52B-4440-A9F9-3A1DF4CB697A}">
      <dsp:nvSpPr>
        <dsp:cNvPr id="0" name=""/>
        <dsp:cNvSpPr/>
      </dsp:nvSpPr>
      <dsp:spPr>
        <a:xfrm rot="5400000">
          <a:off x="-127592" y="1665608"/>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835731"/>
        <a:ext cx="595430" cy="255184"/>
      </dsp:txXfrm>
    </dsp:sp>
    <dsp:sp modelId="{E0FCF20F-D4E4-D748-85DE-5D83A0162939}">
      <dsp:nvSpPr>
        <dsp:cNvPr id="0" name=""/>
        <dsp:cNvSpPr/>
      </dsp:nvSpPr>
      <dsp:spPr>
        <a:xfrm rot="5400000">
          <a:off x="4539911" y="-2406464"/>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System: Rap1a Docked to </a:t>
          </a:r>
          <a:r>
            <a:rPr lang="en-US" sz="2800" kern="1200" dirty="0" err="1" smtClean="0"/>
            <a:t>RalGDS</a:t>
          </a:r>
          <a:endParaRPr lang="en-US" sz="2800" kern="1200" dirty="0"/>
        </a:p>
      </dsp:txBody>
      <dsp:txXfrm rot="-5400000">
        <a:off x="595430" y="1565007"/>
        <a:ext cx="8414871" cy="498919"/>
      </dsp:txXfrm>
    </dsp:sp>
    <dsp:sp modelId="{2C8162BB-23EA-A74B-BA12-6F75BA0F5FB9}">
      <dsp:nvSpPr>
        <dsp:cNvPr id="0" name=""/>
        <dsp:cNvSpPr/>
      </dsp:nvSpPr>
      <dsp:spPr>
        <a:xfrm rot="5400000">
          <a:off x="-127592" y="2432784"/>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a:p>
      </dsp:txBody>
      <dsp:txXfrm rot="-5400000">
        <a:off x="0" y="2602907"/>
        <a:ext cx="595430" cy="255184"/>
      </dsp:txXfrm>
    </dsp:sp>
    <dsp:sp modelId="{140D0229-ABDF-8447-8C0E-A350A3284FA5}">
      <dsp:nvSpPr>
        <dsp:cNvPr id="0" name=""/>
        <dsp:cNvSpPr/>
      </dsp:nvSpPr>
      <dsp:spPr>
        <a:xfrm rot="5400000">
          <a:off x="4539911" y="-1639288"/>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Protein Electrostatic Fields</a:t>
          </a:r>
          <a:endParaRPr lang="en-US" sz="2800" kern="1200" dirty="0"/>
        </a:p>
      </dsp:txBody>
      <dsp:txXfrm rot="-5400000">
        <a:off x="595430" y="2332183"/>
        <a:ext cx="8414871" cy="498919"/>
      </dsp:txXfrm>
    </dsp:sp>
    <dsp:sp modelId="{DF49D30E-DEAF-8246-9042-EC6102F68D86}">
      <dsp:nvSpPr>
        <dsp:cNvPr id="0" name=""/>
        <dsp:cNvSpPr/>
      </dsp:nvSpPr>
      <dsp:spPr>
        <a:xfrm rot="5400000">
          <a:off x="521105" y="3199961"/>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3370084"/>
        <a:ext cx="595430" cy="255184"/>
      </dsp:txXfrm>
    </dsp:sp>
    <dsp:sp modelId="{0AFC41FA-2774-884B-9FFD-0AE0599B97BA}">
      <dsp:nvSpPr>
        <dsp:cNvPr id="0" name=""/>
        <dsp:cNvSpPr/>
      </dsp:nvSpPr>
      <dsp:spPr>
        <a:xfrm rot="5400000">
          <a:off x="4850957" y="-519537"/>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Poisson Boltzmann </a:t>
          </a:r>
          <a:r>
            <a:rPr lang="en-US" sz="2800" kern="1200" dirty="0" err="1" smtClean="0"/>
            <a:t>vs</a:t>
          </a:r>
          <a:r>
            <a:rPr lang="en-US" sz="2800" kern="1200" dirty="0" smtClean="0"/>
            <a:t> Reaction Field Method</a:t>
          </a:r>
          <a:endParaRPr lang="en-US" sz="2800" kern="1200" dirty="0"/>
        </a:p>
      </dsp:txBody>
      <dsp:txXfrm rot="-5400000">
        <a:off x="1259051" y="3099359"/>
        <a:ext cx="7709722" cy="498919"/>
      </dsp:txXfrm>
    </dsp:sp>
    <dsp:sp modelId="{F102BF34-3D59-7649-B508-CEAC905BDB78}">
      <dsp:nvSpPr>
        <dsp:cNvPr id="0" name=""/>
        <dsp:cNvSpPr/>
      </dsp:nvSpPr>
      <dsp:spPr>
        <a:xfrm rot="5400000">
          <a:off x="521105" y="3967137"/>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137260"/>
        <a:ext cx="595430" cy="255184"/>
      </dsp:txXfrm>
    </dsp:sp>
    <dsp:sp modelId="{F6DA7A15-744B-4D47-AD47-BD5CE6FB5F87}">
      <dsp:nvSpPr>
        <dsp:cNvPr id="0" name=""/>
        <dsp:cNvSpPr/>
      </dsp:nvSpPr>
      <dsp:spPr>
        <a:xfrm rot="5400000">
          <a:off x="4850957" y="247638"/>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Select Explicit Water</a:t>
          </a:r>
          <a:endParaRPr lang="en-US" sz="2800" kern="1200" dirty="0"/>
        </a:p>
      </dsp:txBody>
      <dsp:txXfrm rot="-5400000">
        <a:off x="1259051" y="3866534"/>
        <a:ext cx="7709722" cy="498919"/>
      </dsp:txXfrm>
    </dsp:sp>
    <dsp:sp modelId="{08D58051-A8C9-7246-B3C7-2E7B2719FB21}">
      <dsp:nvSpPr>
        <dsp:cNvPr id="0" name=""/>
        <dsp:cNvSpPr/>
      </dsp:nvSpPr>
      <dsp:spPr>
        <a:xfrm rot="5400000">
          <a:off x="521105" y="4734313"/>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904436"/>
        <a:ext cx="595430" cy="255184"/>
      </dsp:txXfrm>
    </dsp:sp>
    <dsp:sp modelId="{8CA23437-A322-C24C-8DA8-2F59E1688E02}">
      <dsp:nvSpPr>
        <dsp:cNvPr id="0" name=""/>
        <dsp:cNvSpPr/>
      </dsp:nvSpPr>
      <dsp:spPr>
        <a:xfrm rot="5400000">
          <a:off x="4850957" y="1014814"/>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Electronic Polarizability: AMOEBA</a:t>
          </a:r>
          <a:endParaRPr lang="en-US" sz="2800" kern="1200" dirty="0"/>
        </a:p>
      </dsp:txBody>
      <dsp:txXfrm rot="-5400000">
        <a:off x="1259051" y="4633710"/>
        <a:ext cx="7709722" cy="4989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21F36-21A9-534C-9B7E-637A8EE471D6}">
      <dsp:nvSpPr>
        <dsp:cNvPr id="0" name=""/>
        <dsp:cNvSpPr/>
      </dsp:nvSpPr>
      <dsp:spPr>
        <a:xfrm rot="5400000">
          <a:off x="-127592" y="131255"/>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301378"/>
        <a:ext cx="595430" cy="255184"/>
      </dsp:txXfrm>
    </dsp:sp>
    <dsp:sp modelId="{335F2769-B0BE-AD44-9295-30FDC90A8D02}">
      <dsp:nvSpPr>
        <dsp:cNvPr id="0" name=""/>
        <dsp:cNvSpPr/>
      </dsp:nvSpPr>
      <dsp:spPr>
        <a:xfrm rot="5400000">
          <a:off x="4539911" y="-3940817"/>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Importance of Protein Electrostatics</a:t>
          </a:r>
          <a:endParaRPr lang="en-US" sz="2800" kern="1200" dirty="0"/>
        </a:p>
      </dsp:txBody>
      <dsp:txXfrm rot="-5400000">
        <a:off x="595430" y="30654"/>
        <a:ext cx="8414871" cy="498919"/>
      </dsp:txXfrm>
    </dsp:sp>
    <dsp:sp modelId="{85F784FA-C57A-AD40-AA4E-FA156BD2AD5E}">
      <dsp:nvSpPr>
        <dsp:cNvPr id="0" name=""/>
        <dsp:cNvSpPr/>
      </dsp:nvSpPr>
      <dsp:spPr>
        <a:xfrm rot="5400000">
          <a:off x="-127592" y="898432"/>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068555"/>
        <a:ext cx="595430" cy="255184"/>
      </dsp:txXfrm>
    </dsp:sp>
    <dsp:sp modelId="{B3D58B49-CB42-C846-8325-7A4083D2C37F}">
      <dsp:nvSpPr>
        <dsp:cNvPr id="0" name=""/>
        <dsp:cNvSpPr/>
      </dsp:nvSpPr>
      <dsp:spPr>
        <a:xfrm rot="5400000">
          <a:off x="4539911" y="-3173641"/>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Vibrational Stark Effect</a:t>
          </a:r>
          <a:endParaRPr lang="en-US" sz="2800" kern="1200" dirty="0"/>
        </a:p>
      </dsp:txBody>
      <dsp:txXfrm rot="-5400000">
        <a:off x="595430" y="797830"/>
        <a:ext cx="8414871" cy="498919"/>
      </dsp:txXfrm>
    </dsp:sp>
    <dsp:sp modelId="{8AF4A524-F52B-4440-A9F9-3A1DF4CB697A}">
      <dsp:nvSpPr>
        <dsp:cNvPr id="0" name=""/>
        <dsp:cNvSpPr/>
      </dsp:nvSpPr>
      <dsp:spPr>
        <a:xfrm rot="5400000">
          <a:off x="-127592" y="1665608"/>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835731"/>
        <a:ext cx="595430" cy="255184"/>
      </dsp:txXfrm>
    </dsp:sp>
    <dsp:sp modelId="{E0FCF20F-D4E4-D748-85DE-5D83A0162939}">
      <dsp:nvSpPr>
        <dsp:cNvPr id="0" name=""/>
        <dsp:cNvSpPr/>
      </dsp:nvSpPr>
      <dsp:spPr>
        <a:xfrm rot="5400000">
          <a:off x="4539911" y="-2406464"/>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System: Rap1a Docked to </a:t>
          </a:r>
          <a:r>
            <a:rPr lang="en-US" sz="2800" kern="1200" dirty="0" err="1" smtClean="0"/>
            <a:t>RalGDS</a:t>
          </a:r>
          <a:endParaRPr lang="en-US" sz="2800" kern="1200" dirty="0"/>
        </a:p>
      </dsp:txBody>
      <dsp:txXfrm rot="-5400000">
        <a:off x="595430" y="1565007"/>
        <a:ext cx="8414871" cy="498919"/>
      </dsp:txXfrm>
    </dsp:sp>
    <dsp:sp modelId="{2C8162BB-23EA-A74B-BA12-6F75BA0F5FB9}">
      <dsp:nvSpPr>
        <dsp:cNvPr id="0" name=""/>
        <dsp:cNvSpPr/>
      </dsp:nvSpPr>
      <dsp:spPr>
        <a:xfrm rot="5400000">
          <a:off x="-127592" y="2432784"/>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a:p>
      </dsp:txBody>
      <dsp:txXfrm rot="-5400000">
        <a:off x="0" y="2602907"/>
        <a:ext cx="595430" cy="255184"/>
      </dsp:txXfrm>
    </dsp:sp>
    <dsp:sp modelId="{140D0229-ABDF-8447-8C0E-A350A3284FA5}">
      <dsp:nvSpPr>
        <dsp:cNvPr id="0" name=""/>
        <dsp:cNvSpPr/>
      </dsp:nvSpPr>
      <dsp:spPr>
        <a:xfrm rot="5400000">
          <a:off x="4539911" y="-1639288"/>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Protein Electrostatic Fields</a:t>
          </a:r>
          <a:endParaRPr lang="en-US" sz="2800" kern="1200" dirty="0"/>
        </a:p>
      </dsp:txBody>
      <dsp:txXfrm rot="-5400000">
        <a:off x="595430" y="2332183"/>
        <a:ext cx="8414871" cy="498919"/>
      </dsp:txXfrm>
    </dsp:sp>
    <dsp:sp modelId="{DF49D30E-DEAF-8246-9042-EC6102F68D86}">
      <dsp:nvSpPr>
        <dsp:cNvPr id="0" name=""/>
        <dsp:cNvSpPr/>
      </dsp:nvSpPr>
      <dsp:spPr>
        <a:xfrm rot="5400000">
          <a:off x="521105" y="3199961"/>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3370084"/>
        <a:ext cx="595430" cy="255184"/>
      </dsp:txXfrm>
    </dsp:sp>
    <dsp:sp modelId="{0AFC41FA-2774-884B-9FFD-0AE0599B97BA}">
      <dsp:nvSpPr>
        <dsp:cNvPr id="0" name=""/>
        <dsp:cNvSpPr/>
      </dsp:nvSpPr>
      <dsp:spPr>
        <a:xfrm rot="5400000">
          <a:off x="4850957" y="-519537"/>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Poisson Boltzmann </a:t>
          </a:r>
          <a:r>
            <a:rPr lang="en-US" sz="2800" kern="1200" dirty="0" err="1" smtClean="0"/>
            <a:t>vs</a:t>
          </a:r>
          <a:r>
            <a:rPr lang="en-US" sz="2800" kern="1200" dirty="0" smtClean="0"/>
            <a:t> Reaction Field Method</a:t>
          </a:r>
          <a:endParaRPr lang="en-US" sz="2800" kern="1200" dirty="0"/>
        </a:p>
      </dsp:txBody>
      <dsp:txXfrm rot="-5400000">
        <a:off x="1259051" y="3099359"/>
        <a:ext cx="7709722" cy="498919"/>
      </dsp:txXfrm>
    </dsp:sp>
    <dsp:sp modelId="{F102BF34-3D59-7649-B508-CEAC905BDB78}">
      <dsp:nvSpPr>
        <dsp:cNvPr id="0" name=""/>
        <dsp:cNvSpPr/>
      </dsp:nvSpPr>
      <dsp:spPr>
        <a:xfrm rot="5400000">
          <a:off x="521105" y="3967137"/>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137260"/>
        <a:ext cx="595430" cy="255184"/>
      </dsp:txXfrm>
    </dsp:sp>
    <dsp:sp modelId="{F6DA7A15-744B-4D47-AD47-BD5CE6FB5F87}">
      <dsp:nvSpPr>
        <dsp:cNvPr id="0" name=""/>
        <dsp:cNvSpPr/>
      </dsp:nvSpPr>
      <dsp:spPr>
        <a:xfrm rot="5400000">
          <a:off x="4850957" y="247638"/>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Select Explicit Water</a:t>
          </a:r>
          <a:endParaRPr lang="en-US" sz="2800" kern="1200" dirty="0"/>
        </a:p>
      </dsp:txBody>
      <dsp:txXfrm rot="-5400000">
        <a:off x="1259051" y="3866534"/>
        <a:ext cx="7709722" cy="498919"/>
      </dsp:txXfrm>
    </dsp:sp>
    <dsp:sp modelId="{08D58051-A8C9-7246-B3C7-2E7B2719FB21}">
      <dsp:nvSpPr>
        <dsp:cNvPr id="0" name=""/>
        <dsp:cNvSpPr/>
      </dsp:nvSpPr>
      <dsp:spPr>
        <a:xfrm rot="5400000">
          <a:off x="521105" y="4734313"/>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904436"/>
        <a:ext cx="595430" cy="255184"/>
      </dsp:txXfrm>
    </dsp:sp>
    <dsp:sp modelId="{8CA23437-A322-C24C-8DA8-2F59E1688E02}">
      <dsp:nvSpPr>
        <dsp:cNvPr id="0" name=""/>
        <dsp:cNvSpPr/>
      </dsp:nvSpPr>
      <dsp:spPr>
        <a:xfrm rot="5400000">
          <a:off x="4850957" y="1014814"/>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Electronic Polarizability: AMOEBA</a:t>
          </a:r>
          <a:endParaRPr lang="en-US" sz="2800" kern="1200" dirty="0"/>
        </a:p>
      </dsp:txBody>
      <dsp:txXfrm rot="-5400000">
        <a:off x="1259051" y="4633710"/>
        <a:ext cx="7709722" cy="4989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21F36-21A9-534C-9B7E-637A8EE471D6}">
      <dsp:nvSpPr>
        <dsp:cNvPr id="0" name=""/>
        <dsp:cNvSpPr/>
      </dsp:nvSpPr>
      <dsp:spPr>
        <a:xfrm rot="5400000">
          <a:off x="-127592" y="131255"/>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301378"/>
        <a:ext cx="595430" cy="255184"/>
      </dsp:txXfrm>
    </dsp:sp>
    <dsp:sp modelId="{335F2769-B0BE-AD44-9295-30FDC90A8D02}">
      <dsp:nvSpPr>
        <dsp:cNvPr id="0" name=""/>
        <dsp:cNvSpPr/>
      </dsp:nvSpPr>
      <dsp:spPr>
        <a:xfrm rot="5400000">
          <a:off x="4539911" y="-3940817"/>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Importance of Protein Electrostatics</a:t>
          </a:r>
          <a:endParaRPr lang="en-US" sz="2800" kern="1200" dirty="0"/>
        </a:p>
      </dsp:txBody>
      <dsp:txXfrm rot="-5400000">
        <a:off x="595430" y="30654"/>
        <a:ext cx="8414871" cy="498919"/>
      </dsp:txXfrm>
    </dsp:sp>
    <dsp:sp modelId="{85F784FA-C57A-AD40-AA4E-FA156BD2AD5E}">
      <dsp:nvSpPr>
        <dsp:cNvPr id="0" name=""/>
        <dsp:cNvSpPr/>
      </dsp:nvSpPr>
      <dsp:spPr>
        <a:xfrm rot="5400000">
          <a:off x="-127592" y="898432"/>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068555"/>
        <a:ext cx="595430" cy="255184"/>
      </dsp:txXfrm>
    </dsp:sp>
    <dsp:sp modelId="{B3D58B49-CB42-C846-8325-7A4083D2C37F}">
      <dsp:nvSpPr>
        <dsp:cNvPr id="0" name=""/>
        <dsp:cNvSpPr/>
      </dsp:nvSpPr>
      <dsp:spPr>
        <a:xfrm rot="5400000">
          <a:off x="4539911" y="-3173641"/>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Vibrational Stark Effect</a:t>
          </a:r>
          <a:endParaRPr lang="en-US" sz="2800" kern="1200" dirty="0"/>
        </a:p>
      </dsp:txBody>
      <dsp:txXfrm rot="-5400000">
        <a:off x="595430" y="797830"/>
        <a:ext cx="8414871" cy="498919"/>
      </dsp:txXfrm>
    </dsp:sp>
    <dsp:sp modelId="{8AF4A524-F52B-4440-A9F9-3A1DF4CB697A}">
      <dsp:nvSpPr>
        <dsp:cNvPr id="0" name=""/>
        <dsp:cNvSpPr/>
      </dsp:nvSpPr>
      <dsp:spPr>
        <a:xfrm rot="5400000">
          <a:off x="-127592" y="1665608"/>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835731"/>
        <a:ext cx="595430" cy="255184"/>
      </dsp:txXfrm>
    </dsp:sp>
    <dsp:sp modelId="{E0FCF20F-D4E4-D748-85DE-5D83A0162939}">
      <dsp:nvSpPr>
        <dsp:cNvPr id="0" name=""/>
        <dsp:cNvSpPr/>
      </dsp:nvSpPr>
      <dsp:spPr>
        <a:xfrm rot="5400000">
          <a:off x="4539911" y="-2406464"/>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System: Rap1a Docked to </a:t>
          </a:r>
          <a:r>
            <a:rPr lang="en-US" sz="2800" kern="1200" dirty="0" err="1" smtClean="0"/>
            <a:t>RalGDS</a:t>
          </a:r>
          <a:endParaRPr lang="en-US" sz="2800" kern="1200" dirty="0"/>
        </a:p>
      </dsp:txBody>
      <dsp:txXfrm rot="-5400000">
        <a:off x="595430" y="1565007"/>
        <a:ext cx="8414871" cy="498919"/>
      </dsp:txXfrm>
    </dsp:sp>
    <dsp:sp modelId="{2C8162BB-23EA-A74B-BA12-6F75BA0F5FB9}">
      <dsp:nvSpPr>
        <dsp:cNvPr id="0" name=""/>
        <dsp:cNvSpPr/>
      </dsp:nvSpPr>
      <dsp:spPr>
        <a:xfrm rot="5400000">
          <a:off x="-127592" y="2432784"/>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a:p>
      </dsp:txBody>
      <dsp:txXfrm rot="-5400000">
        <a:off x="0" y="2602907"/>
        <a:ext cx="595430" cy="255184"/>
      </dsp:txXfrm>
    </dsp:sp>
    <dsp:sp modelId="{140D0229-ABDF-8447-8C0E-A350A3284FA5}">
      <dsp:nvSpPr>
        <dsp:cNvPr id="0" name=""/>
        <dsp:cNvSpPr/>
      </dsp:nvSpPr>
      <dsp:spPr>
        <a:xfrm rot="5400000">
          <a:off x="4539911" y="-1639288"/>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Protein Electrostatic Fields</a:t>
          </a:r>
          <a:endParaRPr lang="en-US" sz="2800" kern="1200" dirty="0"/>
        </a:p>
      </dsp:txBody>
      <dsp:txXfrm rot="-5400000">
        <a:off x="595430" y="2332183"/>
        <a:ext cx="8414871" cy="498919"/>
      </dsp:txXfrm>
    </dsp:sp>
    <dsp:sp modelId="{DF49D30E-DEAF-8246-9042-EC6102F68D86}">
      <dsp:nvSpPr>
        <dsp:cNvPr id="0" name=""/>
        <dsp:cNvSpPr/>
      </dsp:nvSpPr>
      <dsp:spPr>
        <a:xfrm rot="5400000">
          <a:off x="521105" y="3199961"/>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3370084"/>
        <a:ext cx="595430" cy="255184"/>
      </dsp:txXfrm>
    </dsp:sp>
    <dsp:sp modelId="{0AFC41FA-2774-884B-9FFD-0AE0599B97BA}">
      <dsp:nvSpPr>
        <dsp:cNvPr id="0" name=""/>
        <dsp:cNvSpPr/>
      </dsp:nvSpPr>
      <dsp:spPr>
        <a:xfrm rot="5400000">
          <a:off x="4850957" y="-519537"/>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Poisson Boltzmann </a:t>
          </a:r>
          <a:r>
            <a:rPr lang="en-US" sz="2800" kern="1200" dirty="0" err="1" smtClean="0"/>
            <a:t>vs</a:t>
          </a:r>
          <a:r>
            <a:rPr lang="en-US" sz="2800" kern="1200" dirty="0" smtClean="0"/>
            <a:t> Reaction Field Method</a:t>
          </a:r>
          <a:endParaRPr lang="en-US" sz="2800" kern="1200" dirty="0"/>
        </a:p>
      </dsp:txBody>
      <dsp:txXfrm rot="-5400000">
        <a:off x="1259051" y="3099359"/>
        <a:ext cx="7709722" cy="498919"/>
      </dsp:txXfrm>
    </dsp:sp>
    <dsp:sp modelId="{F102BF34-3D59-7649-B508-CEAC905BDB78}">
      <dsp:nvSpPr>
        <dsp:cNvPr id="0" name=""/>
        <dsp:cNvSpPr/>
      </dsp:nvSpPr>
      <dsp:spPr>
        <a:xfrm rot="5400000">
          <a:off x="521105" y="3967137"/>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137260"/>
        <a:ext cx="595430" cy="255184"/>
      </dsp:txXfrm>
    </dsp:sp>
    <dsp:sp modelId="{F6DA7A15-744B-4D47-AD47-BD5CE6FB5F87}">
      <dsp:nvSpPr>
        <dsp:cNvPr id="0" name=""/>
        <dsp:cNvSpPr/>
      </dsp:nvSpPr>
      <dsp:spPr>
        <a:xfrm rot="5400000">
          <a:off x="4850957" y="247638"/>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Select Explicit Water</a:t>
          </a:r>
          <a:endParaRPr lang="en-US" sz="2800" kern="1200" dirty="0"/>
        </a:p>
      </dsp:txBody>
      <dsp:txXfrm rot="-5400000">
        <a:off x="1259051" y="3866534"/>
        <a:ext cx="7709722" cy="498919"/>
      </dsp:txXfrm>
    </dsp:sp>
    <dsp:sp modelId="{08D58051-A8C9-7246-B3C7-2E7B2719FB21}">
      <dsp:nvSpPr>
        <dsp:cNvPr id="0" name=""/>
        <dsp:cNvSpPr/>
      </dsp:nvSpPr>
      <dsp:spPr>
        <a:xfrm rot="5400000">
          <a:off x="521105" y="4734313"/>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904436"/>
        <a:ext cx="595430" cy="255184"/>
      </dsp:txXfrm>
    </dsp:sp>
    <dsp:sp modelId="{8CA23437-A322-C24C-8DA8-2F59E1688E02}">
      <dsp:nvSpPr>
        <dsp:cNvPr id="0" name=""/>
        <dsp:cNvSpPr/>
      </dsp:nvSpPr>
      <dsp:spPr>
        <a:xfrm rot="5400000">
          <a:off x="4850957" y="1014814"/>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Electronic Polarizability: AMOEBA</a:t>
          </a:r>
          <a:endParaRPr lang="en-US" sz="2800" kern="1200" dirty="0"/>
        </a:p>
      </dsp:txBody>
      <dsp:txXfrm rot="-5400000">
        <a:off x="1259051" y="4633710"/>
        <a:ext cx="7709722" cy="4989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21F36-21A9-534C-9B7E-637A8EE471D6}">
      <dsp:nvSpPr>
        <dsp:cNvPr id="0" name=""/>
        <dsp:cNvSpPr/>
      </dsp:nvSpPr>
      <dsp:spPr>
        <a:xfrm rot="5400000">
          <a:off x="-127592" y="131255"/>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301378"/>
        <a:ext cx="595430" cy="255184"/>
      </dsp:txXfrm>
    </dsp:sp>
    <dsp:sp modelId="{335F2769-B0BE-AD44-9295-30FDC90A8D02}">
      <dsp:nvSpPr>
        <dsp:cNvPr id="0" name=""/>
        <dsp:cNvSpPr/>
      </dsp:nvSpPr>
      <dsp:spPr>
        <a:xfrm rot="5400000">
          <a:off x="4539911" y="-3940817"/>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Importance of Protein Electrostatics</a:t>
          </a:r>
          <a:endParaRPr lang="en-US" sz="2800" kern="1200" dirty="0"/>
        </a:p>
      </dsp:txBody>
      <dsp:txXfrm rot="-5400000">
        <a:off x="595430" y="30654"/>
        <a:ext cx="8414871" cy="498919"/>
      </dsp:txXfrm>
    </dsp:sp>
    <dsp:sp modelId="{85F784FA-C57A-AD40-AA4E-FA156BD2AD5E}">
      <dsp:nvSpPr>
        <dsp:cNvPr id="0" name=""/>
        <dsp:cNvSpPr/>
      </dsp:nvSpPr>
      <dsp:spPr>
        <a:xfrm rot="5400000">
          <a:off x="-127592" y="898432"/>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068555"/>
        <a:ext cx="595430" cy="255184"/>
      </dsp:txXfrm>
    </dsp:sp>
    <dsp:sp modelId="{B3D58B49-CB42-C846-8325-7A4083D2C37F}">
      <dsp:nvSpPr>
        <dsp:cNvPr id="0" name=""/>
        <dsp:cNvSpPr/>
      </dsp:nvSpPr>
      <dsp:spPr>
        <a:xfrm rot="5400000">
          <a:off x="4539911" y="-3173641"/>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Vibrational Stark Effect</a:t>
          </a:r>
          <a:endParaRPr lang="en-US" sz="2800" kern="1200" dirty="0"/>
        </a:p>
      </dsp:txBody>
      <dsp:txXfrm rot="-5400000">
        <a:off x="595430" y="797830"/>
        <a:ext cx="8414871" cy="498919"/>
      </dsp:txXfrm>
    </dsp:sp>
    <dsp:sp modelId="{8AF4A524-F52B-4440-A9F9-3A1DF4CB697A}">
      <dsp:nvSpPr>
        <dsp:cNvPr id="0" name=""/>
        <dsp:cNvSpPr/>
      </dsp:nvSpPr>
      <dsp:spPr>
        <a:xfrm rot="5400000">
          <a:off x="-127592" y="1665608"/>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0" y="1835731"/>
        <a:ext cx="595430" cy="255184"/>
      </dsp:txXfrm>
    </dsp:sp>
    <dsp:sp modelId="{E0FCF20F-D4E4-D748-85DE-5D83A0162939}">
      <dsp:nvSpPr>
        <dsp:cNvPr id="0" name=""/>
        <dsp:cNvSpPr/>
      </dsp:nvSpPr>
      <dsp:spPr>
        <a:xfrm rot="5400000">
          <a:off x="4539911" y="-2406464"/>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System: Rap1a Docked to </a:t>
          </a:r>
          <a:r>
            <a:rPr lang="en-US" sz="2800" kern="1200" dirty="0" err="1" smtClean="0"/>
            <a:t>RalGDS</a:t>
          </a:r>
          <a:endParaRPr lang="en-US" sz="2800" kern="1200" dirty="0"/>
        </a:p>
      </dsp:txBody>
      <dsp:txXfrm rot="-5400000">
        <a:off x="595430" y="1565007"/>
        <a:ext cx="8414871" cy="498919"/>
      </dsp:txXfrm>
    </dsp:sp>
    <dsp:sp modelId="{2C8162BB-23EA-A74B-BA12-6F75BA0F5FB9}">
      <dsp:nvSpPr>
        <dsp:cNvPr id="0" name=""/>
        <dsp:cNvSpPr/>
      </dsp:nvSpPr>
      <dsp:spPr>
        <a:xfrm rot="5400000">
          <a:off x="-127592" y="2432784"/>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a:p>
      </dsp:txBody>
      <dsp:txXfrm rot="-5400000">
        <a:off x="0" y="2602907"/>
        <a:ext cx="595430" cy="255184"/>
      </dsp:txXfrm>
    </dsp:sp>
    <dsp:sp modelId="{140D0229-ABDF-8447-8C0E-A350A3284FA5}">
      <dsp:nvSpPr>
        <dsp:cNvPr id="0" name=""/>
        <dsp:cNvSpPr/>
      </dsp:nvSpPr>
      <dsp:spPr>
        <a:xfrm rot="5400000">
          <a:off x="4539911" y="-1639288"/>
          <a:ext cx="552899" cy="844186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Protein Electrostatic Fields</a:t>
          </a:r>
          <a:endParaRPr lang="en-US" sz="2800" kern="1200" dirty="0"/>
        </a:p>
      </dsp:txBody>
      <dsp:txXfrm rot="-5400000">
        <a:off x="595430" y="2332183"/>
        <a:ext cx="8414871" cy="498919"/>
      </dsp:txXfrm>
    </dsp:sp>
    <dsp:sp modelId="{DF49D30E-DEAF-8246-9042-EC6102F68D86}">
      <dsp:nvSpPr>
        <dsp:cNvPr id="0" name=""/>
        <dsp:cNvSpPr/>
      </dsp:nvSpPr>
      <dsp:spPr>
        <a:xfrm rot="5400000">
          <a:off x="521105" y="3199961"/>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3370084"/>
        <a:ext cx="595430" cy="255184"/>
      </dsp:txXfrm>
    </dsp:sp>
    <dsp:sp modelId="{0AFC41FA-2774-884B-9FFD-0AE0599B97BA}">
      <dsp:nvSpPr>
        <dsp:cNvPr id="0" name=""/>
        <dsp:cNvSpPr/>
      </dsp:nvSpPr>
      <dsp:spPr>
        <a:xfrm rot="5400000">
          <a:off x="4850957" y="-519537"/>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Poisson Boltzmann </a:t>
          </a:r>
          <a:r>
            <a:rPr lang="en-US" sz="2800" kern="1200" dirty="0" err="1" smtClean="0"/>
            <a:t>vs</a:t>
          </a:r>
          <a:r>
            <a:rPr lang="en-US" sz="2800" kern="1200" dirty="0" smtClean="0"/>
            <a:t> Reaction Field Method</a:t>
          </a:r>
          <a:endParaRPr lang="en-US" sz="2800" kern="1200" dirty="0"/>
        </a:p>
      </dsp:txBody>
      <dsp:txXfrm rot="-5400000">
        <a:off x="1259051" y="3099359"/>
        <a:ext cx="7709722" cy="498919"/>
      </dsp:txXfrm>
    </dsp:sp>
    <dsp:sp modelId="{F102BF34-3D59-7649-B508-CEAC905BDB78}">
      <dsp:nvSpPr>
        <dsp:cNvPr id="0" name=""/>
        <dsp:cNvSpPr/>
      </dsp:nvSpPr>
      <dsp:spPr>
        <a:xfrm rot="5400000">
          <a:off x="521105" y="3967137"/>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137260"/>
        <a:ext cx="595430" cy="255184"/>
      </dsp:txXfrm>
    </dsp:sp>
    <dsp:sp modelId="{F6DA7A15-744B-4D47-AD47-BD5CE6FB5F87}">
      <dsp:nvSpPr>
        <dsp:cNvPr id="0" name=""/>
        <dsp:cNvSpPr/>
      </dsp:nvSpPr>
      <dsp:spPr>
        <a:xfrm rot="5400000">
          <a:off x="4850957" y="247638"/>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Select Explicit Water</a:t>
          </a:r>
          <a:endParaRPr lang="en-US" sz="2800" kern="1200" dirty="0"/>
        </a:p>
      </dsp:txBody>
      <dsp:txXfrm rot="-5400000">
        <a:off x="1259051" y="3866534"/>
        <a:ext cx="7709722" cy="498919"/>
      </dsp:txXfrm>
    </dsp:sp>
    <dsp:sp modelId="{08D58051-A8C9-7246-B3C7-2E7B2719FB21}">
      <dsp:nvSpPr>
        <dsp:cNvPr id="0" name=""/>
        <dsp:cNvSpPr/>
      </dsp:nvSpPr>
      <dsp:spPr>
        <a:xfrm rot="5400000">
          <a:off x="521105" y="4734313"/>
          <a:ext cx="850614" cy="595430"/>
        </a:xfrm>
        <a:prstGeom prst="chevron">
          <a:avLst/>
        </a:prstGeom>
        <a:gradFill rotWithShape="0">
          <a:gsLst>
            <a:gs pos="0">
              <a:schemeClr val="accent1">
                <a:hueOff val="0"/>
                <a:satOff val="0"/>
                <a:lumOff val="0"/>
                <a:alphaOff val="0"/>
                <a:shade val="70000"/>
                <a:satMod val="150000"/>
              </a:schemeClr>
            </a:gs>
            <a:gs pos="34000">
              <a:schemeClr val="accent1">
                <a:hueOff val="0"/>
                <a:satOff val="0"/>
                <a:lumOff val="0"/>
                <a:alphaOff val="0"/>
                <a:shade val="70000"/>
                <a:satMod val="140000"/>
              </a:schemeClr>
            </a:gs>
            <a:gs pos="70000">
              <a:schemeClr val="accent1">
                <a:hueOff val="0"/>
                <a:satOff val="0"/>
                <a:lumOff val="0"/>
                <a:alphaOff val="0"/>
                <a:tint val="100000"/>
                <a:shade val="90000"/>
                <a:satMod val="140000"/>
              </a:schemeClr>
            </a:gs>
            <a:gs pos="100000">
              <a:schemeClr val="accent1">
                <a:hueOff val="0"/>
                <a:satOff val="0"/>
                <a:lumOff val="0"/>
                <a:alphaOff val="0"/>
                <a:tint val="100000"/>
                <a:shade val="100000"/>
                <a:satMod val="100000"/>
              </a:schemeClr>
            </a:gs>
          </a:gsLst>
          <a:path path="circle">
            <a:fillToRect l="100000" t="100000" r="100000" b="100000"/>
          </a:path>
        </a:gradFill>
        <a:ln w="9525"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648697" y="4904436"/>
        <a:ext cx="595430" cy="255184"/>
      </dsp:txXfrm>
    </dsp:sp>
    <dsp:sp modelId="{8CA23437-A322-C24C-8DA8-2F59E1688E02}">
      <dsp:nvSpPr>
        <dsp:cNvPr id="0" name=""/>
        <dsp:cNvSpPr/>
      </dsp:nvSpPr>
      <dsp:spPr>
        <a:xfrm rot="5400000">
          <a:off x="4850957" y="1014814"/>
          <a:ext cx="552899" cy="7736712"/>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Electronic Polarizability: AMOEBA</a:t>
          </a:r>
          <a:endParaRPr lang="en-US" sz="2800" kern="1200" dirty="0"/>
        </a:p>
      </dsp:txBody>
      <dsp:txXfrm rot="-5400000">
        <a:off x="1259051" y="4633710"/>
        <a:ext cx="7709722" cy="49891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1" Type="http://schemas.openxmlformats.org/officeDocument/2006/relationships/image" Target="../media/image7.emf"/><Relationship Id="rId2" Type="http://schemas.openxmlformats.org/officeDocument/2006/relationships/image" Target="../media/image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9.wmf"/><Relationship Id="rId2" Type="http://schemas.openxmlformats.org/officeDocument/2006/relationships/image" Target="../media/image80.wmf"/><Relationship Id="rId3" Type="http://schemas.openxmlformats.org/officeDocument/2006/relationships/image" Target="../media/image8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8.emf"/><Relationship Id="rId2" Type="http://schemas.openxmlformats.org/officeDocument/2006/relationships/image" Target="../media/image39.emf"/><Relationship Id="rId3" Type="http://schemas.openxmlformats.org/officeDocument/2006/relationships/image" Target="../media/image4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4.emf"/><Relationship Id="rId2" Type="http://schemas.openxmlformats.org/officeDocument/2006/relationships/image" Target="../media/image5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6.emf"/><Relationship Id="rId2" Type="http://schemas.openxmlformats.org/officeDocument/2006/relationships/image" Target="../media/image6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7.emf"/><Relationship Id="rId2" Type="http://schemas.openxmlformats.org/officeDocument/2006/relationships/image" Target="../media/image7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763D3E6-DA25-FA46-952B-2FF35B97BFD8}" type="datetimeFigureOut">
              <a:rPr lang="en-US" smtClean="0"/>
              <a:t>8/4/15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59C578A-3A3A-074A-ACB2-C20E05F0EF3F}" type="slidenum">
              <a:rPr lang="en-US" smtClean="0"/>
              <a:t>‹#›</a:t>
            </a:fld>
            <a:endParaRPr lang="en-US"/>
          </a:p>
        </p:txBody>
      </p:sp>
    </p:spTree>
    <p:extLst>
      <p:ext uri="{BB962C8B-B14F-4D97-AF65-F5344CB8AC3E}">
        <p14:creationId xmlns:p14="http://schemas.microsoft.com/office/powerpoint/2010/main" val="33365533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69C030A-F600-6C4F-A059-6CB1A3D505C8}" type="datetimeFigureOut">
              <a:rPr lang="en-US" smtClean="0"/>
              <a:t>8/3/15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B472275-5521-424D-95CC-578A0DF36A2B}" type="slidenum">
              <a:rPr lang="en-US" smtClean="0"/>
              <a:t>‹#›</a:t>
            </a:fld>
            <a:endParaRPr lang="en-US"/>
          </a:p>
        </p:txBody>
      </p:sp>
    </p:spTree>
    <p:extLst>
      <p:ext uri="{BB962C8B-B14F-4D97-AF65-F5344CB8AC3E}">
        <p14:creationId xmlns:p14="http://schemas.microsoft.com/office/powerpoint/2010/main" val="356106516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a:t>
            </a:fld>
            <a:endParaRPr lang="en-US"/>
          </a:p>
        </p:txBody>
      </p:sp>
    </p:spTree>
    <p:extLst>
      <p:ext uri="{BB962C8B-B14F-4D97-AF65-F5344CB8AC3E}">
        <p14:creationId xmlns:p14="http://schemas.microsoft.com/office/powerpoint/2010/main" val="17638137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the log</a:t>
            </a:r>
            <a:r>
              <a:rPr lang="en-US" baseline="0" dirty="0" smtClean="0"/>
              <a:t> scale bar</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19</a:t>
            </a:fld>
            <a:endParaRPr lang="en-US"/>
          </a:p>
        </p:txBody>
      </p:sp>
    </p:spTree>
    <p:extLst>
      <p:ext uri="{BB962C8B-B14F-4D97-AF65-F5344CB8AC3E}">
        <p14:creationId xmlns:p14="http://schemas.microsoft.com/office/powerpoint/2010/main" val="2052251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one</a:t>
            </a:r>
            <a:r>
              <a:rPr lang="en-US" baseline="0" dirty="0" smtClean="0"/>
              <a:t> of the first things I wanted to do after deciding to do a 2D sampling strategy was to make sure I knew what to expect from an alkane-like molecule and test the Weighted </a:t>
            </a:r>
            <a:r>
              <a:rPr lang="en-US" baseline="0" dirty="0" err="1" smtClean="0"/>
              <a:t>Histrogram</a:t>
            </a:r>
            <a:r>
              <a:rPr lang="en-US" baseline="0" dirty="0" smtClean="0"/>
              <a:t> Analysis code my </a:t>
            </a:r>
            <a:r>
              <a:rPr lang="en-US" baseline="0" smtClean="0"/>
              <a:t>group uses on </a:t>
            </a:r>
            <a:r>
              <a:rPr lang="en-US" baseline="0" dirty="0" smtClean="0"/>
              <a:t>a 2D system.</a:t>
            </a:r>
          </a:p>
          <a:p>
            <a:endParaRPr lang="en-US" baseline="0" dirty="0" smtClean="0"/>
          </a:p>
          <a:p>
            <a:r>
              <a:rPr lang="en-US" baseline="0" dirty="0" smtClean="0"/>
              <a:t>To do this I modeled a fictional molecule in which the only contribution to its energy are the chi1 and chi2 dihedral angles, which were each modeled independently using a </a:t>
            </a:r>
            <a:r>
              <a:rPr lang="en-US" baseline="0" dirty="0" err="1" smtClean="0"/>
              <a:t>Ryckaert-Belleman</a:t>
            </a:r>
            <a:r>
              <a:rPr lang="en-US" baseline="0" dirty="0" smtClean="0"/>
              <a:t> potential function.  The main point I wanted to show here is that in 2 dimensions, the probability looks like the product of the 1 dimensional probabilities for an alkane molecule and that, for a perfect test case, I can reproduce the analytic probability distribution.</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20</a:t>
            </a:fld>
            <a:endParaRPr lang="en-US"/>
          </a:p>
        </p:txBody>
      </p:sp>
    </p:spTree>
    <p:extLst>
      <p:ext uri="{BB962C8B-B14F-4D97-AF65-F5344CB8AC3E}">
        <p14:creationId xmlns:p14="http://schemas.microsoft.com/office/powerpoint/2010/main" val="725009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EB472275-5521-424D-95CC-578A0DF36A2B}" type="slidenum">
              <a:rPr lang="en-US" smtClean="0"/>
              <a:t>22</a:t>
            </a:fld>
            <a:endParaRPr lang="en-US"/>
          </a:p>
        </p:txBody>
      </p:sp>
    </p:spTree>
    <p:extLst>
      <p:ext uri="{BB962C8B-B14F-4D97-AF65-F5344CB8AC3E}">
        <p14:creationId xmlns:p14="http://schemas.microsoft.com/office/powerpoint/2010/main" val="2751086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 Meeting Notes (8/3/15 16:52) -----</a:t>
            </a:r>
          </a:p>
          <a:p>
            <a:r>
              <a:rPr lang="en-US" dirty="0" smtClean="0"/>
              <a:t>Be </a:t>
            </a:r>
            <a:r>
              <a:rPr lang="en-US" dirty="0"/>
              <a:t>sure to say what PB </a:t>
            </a:r>
            <a:r>
              <a:rPr lang="en-US" dirty="0" smtClean="0"/>
              <a:t>is</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23</a:t>
            </a:fld>
            <a:endParaRPr lang="en-US"/>
          </a:p>
        </p:txBody>
      </p:sp>
    </p:spTree>
    <p:extLst>
      <p:ext uri="{BB962C8B-B14F-4D97-AF65-F5344CB8AC3E}">
        <p14:creationId xmlns:p14="http://schemas.microsoft.com/office/powerpoint/2010/main" val="2183910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16:39) -----</a:t>
            </a:r>
          </a:p>
          <a:p>
            <a:r>
              <a:rPr lang="en-US"/>
              <a:t>Waaaaaaaaaay too much detail</a:t>
            </a:r>
          </a:p>
        </p:txBody>
      </p:sp>
      <p:sp>
        <p:nvSpPr>
          <p:cNvPr id="4" name="Slide Number Placeholder 3"/>
          <p:cNvSpPr>
            <a:spLocks noGrp="1"/>
          </p:cNvSpPr>
          <p:nvPr>
            <p:ph type="sldNum" sz="quarter" idx="10"/>
          </p:nvPr>
        </p:nvSpPr>
        <p:spPr/>
        <p:txBody>
          <a:bodyPr/>
          <a:lstStyle/>
          <a:p>
            <a:fld id="{EB472275-5521-424D-95CC-578A0DF36A2B}" type="slidenum">
              <a:rPr lang="en-US" smtClean="0"/>
              <a:t>24</a:t>
            </a:fld>
            <a:endParaRPr lang="en-US"/>
          </a:p>
        </p:txBody>
      </p:sp>
    </p:spTree>
    <p:extLst>
      <p:ext uri="{BB962C8B-B14F-4D97-AF65-F5344CB8AC3E}">
        <p14:creationId xmlns:p14="http://schemas.microsoft.com/office/powerpoint/2010/main" val="16291435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tried using</a:t>
            </a:r>
            <a:r>
              <a:rPr lang="en-US" baseline="0" dirty="0" smtClean="0"/>
              <a:t> PB straight-out-of-the-box and the results (absolute fields) were poor and inconsistent.</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Removing the reference potential from the solvated potential results in only the potential generated by the solvent polarizing about the solute, represented by the rightmost image.</a:t>
            </a:r>
            <a:r>
              <a:rPr lang="en-US" sz="1200" kern="1200" baseline="0" dirty="0" smtClean="0">
                <a:solidFill>
                  <a:schemeClr val="tx1"/>
                </a:solidFill>
                <a:effectLst/>
                <a:latin typeface="+mn-lt"/>
                <a:ea typeface="+mn-ea"/>
                <a:cs typeface="+mn-cs"/>
              </a:rPr>
              <a:t> T</a:t>
            </a:r>
            <a:r>
              <a:rPr lang="en-US" sz="1200" kern="1200" dirty="0" smtClean="0">
                <a:solidFill>
                  <a:schemeClr val="tx1"/>
                </a:solidFill>
                <a:effectLst/>
                <a:latin typeface="+mn-lt"/>
                <a:ea typeface="+mn-ea"/>
                <a:cs typeface="+mn-cs"/>
              </a:rPr>
              <a:t>he SRF (leftmost image) result being added to the analytical solution to the Coulomb field for all protein atoms in a dielectric </a:t>
            </a:r>
            <a:r>
              <a:rPr lang="en-US" sz="1200" i="1" kern="1200" dirty="0" smtClean="0">
                <a:solidFill>
                  <a:schemeClr val="tx1"/>
                </a:solidFill>
                <a:effectLst/>
                <a:latin typeface="+mn-lt"/>
                <a:ea typeface="+mn-ea"/>
                <a:cs typeface="+mn-cs"/>
                <a:sym typeface="Symbol"/>
              </a:rPr>
              <a:t></a:t>
            </a:r>
            <a:r>
              <a:rPr lang="en-US" sz="1200" kern="1200" baseline="-25000" dirty="0" smtClean="0">
                <a:solidFill>
                  <a:schemeClr val="tx1"/>
                </a:solidFill>
                <a:effectLst/>
                <a:latin typeface="+mn-lt"/>
                <a:ea typeface="+mn-ea"/>
                <a:cs typeface="+mn-cs"/>
              </a:rPr>
              <a:t>solute</a:t>
            </a:r>
            <a:r>
              <a:rPr lang="en-US" sz="1200" kern="1200" dirty="0" smtClean="0">
                <a:solidFill>
                  <a:schemeClr val="tx1"/>
                </a:solidFill>
                <a:effectLst/>
                <a:latin typeface="+mn-lt"/>
                <a:ea typeface="+mn-ea"/>
                <a:cs typeface="+mn-cs"/>
              </a:rPr>
              <a:t>, (middle image), resulting in a total field which uses a numeric solution for the contribution of the implicit solvent and an analytic solution for the contribution of the explicit solute.  In this way, numerical errors in the final result are reduced by only solving for part of the system (the solvent) numerically.  This also decreases the calculation sensitivity to input parameters such as box size, grid spacing, box location, charge mapping method, etc. Since our initial work, APBS now has the “</a:t>
            </a:r>
            <a:r>
              <a:rPr lang="en-US" sz="1200" kern="1200" dirty="0" err="1" smtClean="0">
                <a:solidFill>
                  <a:schemeClr val="tx1"/>
                </a:solidFill>
                <a:effectLst/>
                <a:latin typeface="+mn-lt"/>
                <a:ea typeface="+mn-ea"/>
                <a:cs typeface="+mn-cs"/>
              </a:rPr>
              <a:t>lrpbe</a:t>
            </a:r>
            <a:r>
              <a:rPr lang="en-US" sz="1200" kern="1200" dirty="0" smtClean="0">
                <a:solidFill>
                  <a:schemeClr val="tx1"/>
                </a:solidFill>
                <a:effectLst/>
                <a:latin typeface="+mn-lt"/>
                <a:ea typeface="+mn-ea"/>
                <a:cs typeface="+mn-cs"/>
              </a:rPr>
              <a:t>” keyword, which solves for the SRF directly without requiring a reference calculation.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APBS has</a:t>
            </a:r>
            <a:r>
              <a:rPr lang="en-US" baseline="0" dirty="0" smtClean="0"/>
              <a:t> a keyword that solves the PBE (using finite difference) in this manner (</a:t>
            </a:r>
            <a:r>
              <a:rPr lang="en-US" baseline="0" dirty="0" err="1" smtClean="0"/>
              <a:t>lrpbe</a:t>
            </a:r>
            <a:r>
              <a:rPr lang="en-US" baseline="0" dirty="0" smtClean="0"/>
              <a:t>)</a:t>
            </a:r>
          </a:p>
        </p:txBody>
      </p:sp>
      <p:sp>
        <p:nvSpPr>
          <p:cNvPr id="4" name="Slide Number Placeholder 3"/>
          <p:cNvSpPr>
            <a:spLocks noGrp="1"/>
          </p:cNvSpPr>
          <p:nvPr>
            <p:ph type="sldNum" sz="quarter" idx="10"/>
          </p:nvPr>
        </p:nvSpPr>
        <p:spPr/>
        <p:txBody>
          <a:bodyPr/>
          <a:lstStyle/>
          <a:p>
            <a:fld id="{EB472275-5521-424D-95CC-578A0DF36A2B}" type="slidenum">
              <a:rPr lang="en-US" smtClean="0"/>
              <a:t>26</a:t>
            </a:fld>
            <a:endParaRPr lang="en-US"/>
          </a:p>
        </p:txBody>
      </p:sp>
    </p:spTree>
    <p:extLst>
      <p:ext uri="{BB962C8B-B14F-4D97-AF65-F5344CB8AC3E}">
        <p14:creationId xmlns:p14="http://schemas.microsoft.com/office/powerpoint/2010/main" val="9695498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a:t>
            </a:r>
            <a:r>
              <a:rPr lang="en-US" baseline="0" dirty="0" smtClean="0"/>
              <a:t> I’m also working on a set a even coarser grid-</a:t>
            </a:r>
            <a:r>
              <a:rPr lang="en-US" baseline="0" dirty="0" err="1" smtClean="0"/>
              <a:t>spacings</a:t>
            </a:r>
            <a:r>
              <a:rPr lang="en-US" baseline="0" dirty="0" smtClean="0"/>
              <a:t> in which the second stage boxes encompass approximately half and approximately all of the protein each.  The idea here is to determine whether the box size or the grid spacing is more important.  I do not yet have any examined data for this strategy.</a:t>
            </a:r>
          </a:p>
          <a:p>
            <a:r>
              <a:rPr lang="en-US" baseline="0" dirty="0" smtClean="0"/>
              <a:t> </a:t>
            </a:r>
          </a:p>
          <a:p>
            <a:r>
              <a:rPr lang="en-US" baseline="0" dirty="0" smtClean="0"/>
              <a:t>Because APBS is very highly tunable, one of the challenges is determining which parameters are most important and whether or not it’s physically reasonable.  Right now, focusing on the box positions, I’m trying to come up with a consistent metric for determining how to decide the location, size, and grid spacing that is the most useful combination of accurate and quick.</a:t>
            </a:r>
          </a:p>
        </p:txBody>
      </p:sp>
      <p:sp>
        <p:nvSpPr>
          <p:cNvPr id="4" name="Slide Number Placeholder 3"/>
          <p:cNvSpPr>
            <a:spLocks noGrp="1"/>
          </p:cNvSpPr>
          <p:nvPr>
            <p:ph type="sldNum" sz="quarter" idx="10"/>
          </p:nvPr>
        </p:nvSpPr>
        <p:spPr/>
        <p:txBody>
          <a:bodyPr/>
          <a:lstStyle/>
          <a:p>
            <a:fld id="{EB472275-5521-424D-95CC-578A0DF36A2B}" type="slidenum">
              <a:rPr lang="en-US" smtClean="0"/>
              <a:t>27</a:t>
            </a:fld>
            <a:endParaRPr lang="en-US"/>
          </a:p>
        </p:txBody>
      </p:sp>
    </p:spTree>
    <p:extLst>
      <p:ext uri="{BB962C8B-B14F-4D97-AF65-F5344CB8AC3E}">
        <p14:creationId xmlns:p14="http://schemas.microsoft.com/office/powerpoint/2010/main" val="411045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28</a:t>
            </a:fld>
            <a:endParaRPr lang="en-US"/>
          </a:p>
        </p:txBody>
      </p:sp>
    </p:spTree>
    <p:extLst>
      <p:ext uri="{BB962C8B-B14F-4D97-AF65-F5344CB8AC3E}">
        <p14:creationId xmlns:p14="http://schemas.microsoft.com/office/powerpoint/2010/main" val="13215972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30</a:t>
            </a:fld>
            <a:endParaRPr lang="en-US"/>
          </a:p>
        </p:txBody>
      </p:sp>
    </p:spTree>
    <p:extLst>
      <p:ext uri="{BB962C8B-B14F-4D97-AF65-F5344CB8AC3E}">
        <p14:creationId xmlns:p14="http://schemas.microsoft.com/office/powerpoint/2010/main" val="4206317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32</a:t>
            </a:fld>
            <a:endParaRPr lang="en-US"/>
          </a:p>
        </p:txBody>
      </p:sp>
    </p:spTree>
    <p:extLst>
      <p:ext uri="{BB962C8B-B14F-4D97-AF65-F5344CB8AC3E}">
        <p14:creationId xmlns:p14="http://schemas.microsoft.com/office/powerpoint/2010/main" val="3978531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Overall, what I have done.</a:t>
            </a:r>
          </a:p>
          <a:p>
            <a:r>
              <a:rPr lang="en-US" dirty="0" smtClean="0"/>
              <a:t>I’ve used 2D umbrella sampling to ensure a</a:t>
            </a:r>
            <a:r>
              <a:rPr lang="en-US" baseline="0" dirty="0" smtClean="0"/>
              <a:t> good ensemble of probe orientations</a:t>
            </a:r>
          </a:p>
          <a:p>
            <a:r>
              <a:rPr lang="en-US" baseline="0" dirty="0" smtClean="0"/>
              <a:t>I’ve looked at multiple ways of solving the PBE and compared them to experimental data</a:t>
            </a:r>
          </a:p>
          <a:p>
            <a:r>
              <a:rPr lang="en-US" baseline="0" dirty="0" smtClean="0"/>
              <a:t>I’ve looked at the importance of identifying structural water for PB electrostatics</a:t>
            </a:r>
          </a:p>
          <a:p>
            <a:r>
              <a:rPr lang="en-US" baseline="0" dirty="0" smtClean="0"/>
              <a:t>I’ve looked at using a polarizable force field for electrostatics</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2</a:t>
            </a:fld>
            <a:endParaRPr lang="en-US"/>
          </a:p>
        </p:txBody>
      </p:sp>
    </p:spTree>
    <p:extLst>
      <p:ext uri="{BB962C8B-B14F-4D97-AF65-F5344CB8AC3E}">
        <p14:creationId xmlns:p14="http://schemas.microsoft.com/office/powerpoint/2010/main" val="13221230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Trying to be very generous with hydrogen bonding criteria</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33</a:t>
            </a:fld>
            <a:endParaRPr lang="en-US"/>
          </a:p>
        </p:txBody>
      </p:sp>
    </p:spTree>
    <p:extLst>
      <p:ext uri="{BB962C8B-B14F-4D97-AF65-F5344CB8AC3E}">
        <p14:creationId xmlns:p14="http://schemas.microsoft.com/office/powerpoint/2010/main" val="8382848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a water was within 5 </a:t>
            </a:r>
            <a:r>
              <a:rPr lang="en-US" dirty="0" err="1" smtClean="0"/>
              <a:t>Å</a:t>
            </a:r>
            <a:r>
              <a:rPr lang="en-US" dirty="0" smtClean="0"/>
              <a:t> of the nitrile, it remained within 5 </a:t>
            </a:r>
            <a:r>
              <a:rPr lang="en-US" dirty="0" err="1" smtClean="0"/>
              <a:t>Å</a:t>
            </a:r>
            <a:r>
              <a:rPr lang="en-US" dirty="0" smtClean="0"/>
              <a:t> for an average of 20±4.2 frames</a:t>
            </a:r>
          </a:p>
          <a:p>
            <a:endParaRPr lang="en-US" dirty="0"/>
          </a:p>
          <a:p>
            <a:r>
              <a:rPr lang="en-US" dirty="0"/>
              <a:t>----- Meeting Notes (8/3/15 16:52) -----</a:t>
            </a:r>
          </a:p>
          <a:p>
            <a:r>
              <a:rPr lang="en-US" dirty="0"/>
              <a:t>Again, in title give the calculation info (5 AA sphere)</a:t>
            </a:r>
          </a:p>
          <a:p>
            <a:r>
              <a:rPr lang="en-US" dirty="0"/>
              <a:t>Add key</a:t>
            </a:r>
          </a:p>
          <a:p>
            <a:r>
              <a:rPr lang="en-US" dirty="0"/>
              <a:t>Keep info about number of frames in my pockets</a:t>
            </a:r>
          </a:p>
        </p:txBody>
      </p:sp>
      <p:sp>
        <p:nvSpPr>
          <p:cNvPr id="4" name="Slide Number Placeholder 3"/>
          <p:cNvSpPr>
            <a:spLocks noGrp="1"/>
          </p:cNvSpPr>
          <p:nvPr>
            <p:ph type="sldNum" sz="quarter" idx="10"/>
          </p:nvPr>
        </p:nvSpPr>
        <p:spPr/>
        <p:txBody>
          <a:bodyPr/>
          <a:lstStyle/>
          <a:p>
            <a:fld id="{EB472275-5521-424D-95CC-578A0DF36A2B}" type="slidenum">
              <a:rPr lang="en-US" smtClean="0"/>
              <a:t>34</a:t>
            </a:fld>
            <a:endParaRPr lang="en-US"/>
          </a:p>
        </p:txBody>
      </p:sp>
    </p:spTree>
    <p:extLst>
      <p:ext uri="{BB962C8B-B14F-4D97-AF65-F5344CB8AC3E}">
        <p14:creationId xmlns:p14="http://schemas.microsoft.com/office/powerpoint/2010/main" val="42906468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35</a:t>
            </a:fld>
            <a:endParaRPr lang="en-US"/>
          </a:p>
        </p:txBody>
      </p:sp>
    </p:spTree>
    <p:extLst>
      <p:ext uri="{BB962C8B-B14F-4D97-AF65-F5344CB8AC3E}">
        <p14:creationId xmlns:p14="http://schemas.microsoft.com/office/powerpoint/2010/main" val="28801970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9.92% of frames had a nitrile-water hydrogen bond</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36</a:t>
            </a:fld>
            <a:endParaRPr lang="en-US"/>
          </a:p>
        </p:txBody>
      </p:sp>
    </p:spTree>
    <p:extLst>
      <p:ext uri="{BB962C8B-B14F-4D97-AF65-F5344CB8AC3E}">
        <p14:creationId xmlns:p14="http://schemas.microsoft.com/office/powerpoint/2010/main" val="13173360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16:18) -----</a:t>
            </a:r>
          </a:p>
          <a:p>
            <a:r>
              <a:rPr lang="en-US"/>
              <a:t>While we have had some successes, they ALL have to be justified after the fact</a:t>
            </a:r>
          </a:p>
          <a:p>
            <a:endParaRPr lang="en-US"/>
          </a:p>
          <a:p>
            <a:r>
              <a:rPr lang="en-US"/>
              <a:t>----- Meeting Notes (8/3/15 16:52) -----</a:t>
            </a:r>
          </a:p>
          <a:p>
            <a:r>
              <a:rPr lang="en-US"/>
              <a:t>GIVE ADVICE, no summary</a:t>
            </a:r>
          </a:p>
        </p:txBody>
      </p:sp>
      <p:sp>
        <p:nvSpPr>
          <p:cNvPr id="4" name="Slide Number Placeholder 3"/>
          <p:cNvSpPr>
            <a:spLocks noGrp="1"/>
          </p:cNvSpPr>
          <p:nvPr>
            <p:ph type="sldNum" sz="quarter" idx="10"/>
          </p:nvPr>
        </p:nvSpPr>
        <p:spPr/>
        <p:txBody>
          <a:bodyPr/>
          <a:lstStyle/>
          <a:p>
            <a:fld id="{EB472275-5521-424D-95CC-578A0DF36A2B}" type="slidenum">
              <a:rPr lang="en-US" smtClean="0"/>
              <a:t>38</a:t>
            </a:fld>
            <a:endParaRPr lang="en-US"/>
          </a:p>
        </p:txBody>
      </p:sp>
    </p:spTree>
    <p:extLst>
      <p:ext uri="{BB962C8B-B14F-4D97-AF65-F5344CB8AC3E}">
        <p14:creationId xmlns:p14="http://schemas.microsoft.com/office/powerpoint/2010/main" val="18079099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16:18) -----</a:t>
            </a:r>
          </a:p>
          <a:p>
            <a:r>
              <a:rPr lang="en-US"/>
              <a:t>backup</a:t>
            </a:r>
          </a:p>
        </p:txBody>
      </p:sp>
      <p:sp>
        <p:nvSpPr>
          <p:cNvPr id="4" name="Slide Number Placeholder 3"/>
          <p:cNvSpPr>
            <a:spLocks noGrp="1"/>
          </p:cNvSpPr>
          <p:nvPr>
            <p:ph type="sldNum" sz="quarter" idx="10"/>
          </p:nvPr>
        </p:nvSpPr>
        <p:spPr/>
        <p:txBody>
          <a:bodyPr/>
          <a:lstStyle/>
          <a:p>
            <a:fld id="{EB472275-5521-424D-95CC-578A0DF36A2B}" type="slidenum">
              <a:rPr lang="en-US" smtClean="0"/>
              <a:t>39</a:t>
            </a:fld>
            <a:endParaRPr lang="en-US"/>
          </a:p>
        </p:txBody>
      </p:sp>
    </p:spTree>
    <p:extLst>
      <p:ext uri="{BB962C8B-B14F-4D97-AF65-F5344CB8AC3E}">
        <p14:creationId xmlns:p14="http://schemas.microsoft.com/office/powerpoint/2010/main" val="12062096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(8/3/15 16:18) -----</a:t>
            </a:r>
          </a:p>
          <a:p>
            <a:r>
              <a:rPr lang="en-US"/>
              <a:t>Backup</a:t>
            </a:r>
          </a:p>
          <a:p>
            <a:endParaRPr lang="en-US"/>
          </a:p>
        </p:txBody>
      </p:sp>
      <p:sp>
        <p:nvSpPr>
          <p:cNvPr id="4" name="Slide Number Placeholder 3"/>
          <p:cNvSpPr>
            <a:spLocks noGrp="1"/>
          </p:cNvSpPr>
          <p:nvPr>
            <p:ph type="sldNum" sz="quarter" idx="10"/>
          </p:nvPr>
        </p:nvSpPr>
        <p:spPr/>
        <p:txBody>
          <a:bodyPr/>
          <a:lstStyle/>
          <a:p>
            <a:fld id="{EB472275-5521-424D-95CC-578A0DF36A2B}" type="slidenum">
              <a:rPr lang="en-US" smtClean="0"/>
              <a:t>40</a:t>
            </a:fld>
            <a:endParaRPr lang="en-US"/>
          </a:p>
        </p:txBody>
      </p:sp>
    </p:spTree>
    <p:extLst>
      <p:ext uri="{BB962C8B-B14F-4D97-AF65-F5344CB8AC3E}">
        <p14:creationId xmlns:p14="http://schemas.microsoft.com/office/powerpoint/2010/main" val="16248026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41</a:t>
            </a:fld>
            <a:endParaRPr lang="en-US"/>
          </a:p>
        </p:txBody>
      </p:sp>
    </p:spTree>
    <p:extLst>
      <p:ext uri="{BB962C8B-B14F-4D97-AF65-F5344CB8AC3E}">
        <p14:creationId xmlns:p14="http://schemas.microsoft.com/office/powerpoint/2010/main" val="37069397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systems where dynamics were generated in a point charge force field (Amber03), fields calculated via the polarizable AMOEBA force field are generally worse than those calculated using PB with point charges</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42</a:t>
            </a:fld>
            <a:endParaRPr lang="en-US"/>
          </a:p>
        </p:txBody>
      </p:sp>
    </p:spTree>
    <p:extLst>
      <p:ext uri="{BB962C8B-B14F-4D97-AF65-F5344CB8AC3E}">
        <p14:creationId xmlns:p14="http://schemas.microsoft.com/office/powerpoint/2010/main" val="30690052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43</a:t>
            </a:fld>
            <a:endParaRPr lang="en-US"/>
          </a:p>
        </p:txBody>
      </p:sp>
    </p:spTree>
    <p:extLst>
      <p:ext uri="{BB962C8B-B14F-4D97-AF65-F5344CB8AC3E}">
        <p14:creationId xmlns:p14="http://schemas.microsoft.com/office/powerpoint/2010/main" val="2838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50% amino acid identity</a:t>
            </a:r>
          </a:p>
          <a:p>
            <a:r>
              <a:rPr lang="en-US" sz="1200" dirty="0" smtClean="0"/>
              <a:t>80% amino acid homology</a:t>
            </a:r>
          </a:p>
          <a:p>
            <a:r>
              <a:rPr lang="en-US" sz="1200" dirty="0" smtClean="0"/>
              <a:t>0.7 </a:t>
            </a:r>
            <a:r>
              <a:rPr lang="en-US" sz="1200" dirty="0" err="1" smtClean="0"/>
              <a:t>Å</a:t>
            </a:r>
            <a:r>
              <a:rPr lang="en-US" sz="1200" dirty="0" smtClean="0"/>
              <a:t> effector binding surface RMSD</a:t>
            </a:r>
          </a:p>
        </p:txBody>
      </p:sp>
      <p:sp>
        <p:nvSpPr>
          <p:cNvPr id="4" name="Slide Number Placeholder 3"/>
          <p:cNvSpPr>
            <a:spLocks noGrp="1"/>
          </p:cNvSpPr>
          <p:nvPr>
            <p:ph type="sldNum" sz="quarter" idx="10"/>
          </p:nvPr>
        </p:nvSpPr>
        <p:spPr/>
        <p:txBody>
          <a:bodyPr/>
          <a:lstStyle/>
          <a:p>
            <a:fld id="{EB472275-5521-424D-95CC-578A0DF36A2B}" type="slidenum">
              <a:rPr lang="en-US" smtClean="0"/>
              <a:t>4</a:t>
            </a:fld>
            <a:endParaRPr lang="en-US"/>
          </a:p>
        </p:txBody>
      </p:sp>
    </p:spTree>
    <p:extLst>
      <p:ext uri="{BB962C8B-B14F-4D97-AF65-F5344CB8AC3E}">
        <p14:creationId xmlns:p14="http://schemas.microsoft.com/office/powerpoint/2010/main" val="16327187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most impactful</a:t>
            </a:r>
            <a:r>
              <a:rPr lang="en-US" baseline="0" dirty="0" smtClean="0"/>
              <a:t> difference between sampling two degrees of freedom rather than one are the dipole moment vectors of the nitrile probe.  The reason for using umbrella sampling is because there are potential energy barriers that are not likely to be surpassed over a reasonable simulation time at biologically relevant temperatures.  The nitrile probe used has two relevant torsional degrees of freedom beyond the backbone.  By just biasing a single degree of freedom, chi 2, an ensemble of structures are generated which nearly all have the same chi 1 dihedral and incompletely samples the 3 dimensional dipole vector space.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Using 2D umbrella sampling, however, creates a more-complete picture of probe dipole vectors, which is relevant for the magnitude of the VSE.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49</a:t>
            </a:fld>
            <a:endParaRPr lang="en-US"/>
          </a:p>
        </p:txBody>
      </p:sp>
    </p:spTree>
    <p:extLst>
      <p:ext uri="{BB962C8B-B14F-4D97-AF65-F5344CB8AC3E}">
        <p14:creationId xmlns:p14="http://schemas.microsoft.com/office/powerpoint/2010/main" val="1623480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5</a:t>
            </a:fld>
            <a:endParaRPr lang="en-US"/>
          </a:p>
        </p:txBody>
      </p:sp>
    </p:spTree>
    <p:extLst>
      <p:ext uri="{BB962C8B-B14F-4D97-AF65-F5344CB8AC3E}">
        <p14:creationId xmlns:p14="http://schemas.microsoft.com/office/powerpoint/2010/main" val="2294127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spend too long on this: VSE is</a:t>
            </a:r>
            <a:r>
              <a:rPr lang="en-US" baseline="0" dirty="0" smtClean="0"/>
              <a:t> a way to relate changes in electrostatic fields with vibrational absorption energy shifts</a:t>
            </a:r>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7</a:t>
            </a:fld>
            <a:endParaRPr lang="en-US"/>
          </a:p>
        </p:txBody>
      </p:sp>
    </p:spTree>
    <p:extLst>
      <p:ext uri="{BB962C8B-B14F-4D97-AF65-F5344CB8AC3E}">
        <p14:creationId xmlns:p14="http://schemas.microsoft.com/office/powerpoint/2010/main" val="1312512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just quickly</a:t>
            </a:r>
            <a:r>
              <a:rPr lang="en-US" baseline="0" dirty="0" smtClean="0"/>
              <a:t> wanted to remind everyone of what I’m doing and why I’m doing it.  </a:t>
            </a:r>
          </a:p>
          <a:p>
            <a:endParaRPr lang="en-US" baseline="0" dirty="0" smtClean="0"/>
          </a:p>
          <a:p>
            <a:r>
              <a:rPr lang="en-US" baseline="0" dirty="0" smtClean="0"/>
              <a:t>My group is using the vibrational Stark effect to look at the electrostatic environment at the protein protein interface.  My goal is to model my group’s experimental system to allow interpretation and prediction of our experimental results.  To do this I’m using molecular dynamics to generate an ensemble of protein structures on which I solve the linear </a:t>
            </a:r>
            <a:r>
              <a:rPr lang="en-US" baseline="0" dirty="0" err="1" smtClean="0"/>
              <a:t>poisson-boltzmann</a:t>
            </a:r>
            <a:r>
              <a:rPr lang="en-US" baseline="0" dirty="0" smtClean="0"/>
              <a:t> equation for and calculate a Boltzmann-weighted average field at the probe.</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12</a:t>
            </a:fld>
            <a:endParaRPr lang="en-US"/>
          </a:p>
        </p:txBody>
      </p:sp>
    </p:spTree>
    <p:extLst>
      <p:ext uri="{BB962C8B-B14F-4D97-AF65-F5344CB8AC3E}">
        <p14:creationId xmlns:p14="http://schemas.microsoft.com/office/powerpoint/2010/main" val="30623176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just quickly</a:t>
            </a:r>
            <a:r>
              <a:rPr lang="en-US" baseline="0" dirty="0" smtClean="0"/>
              <a:t> wanted to remind everyone of what I’m doing and why I’m doing it.  </a:t>
            </a:r>
          </a:p>
          <a:p>
            <a:endParaRPr lang="en-US" baseline="0" dirty="0" smtClean="0"/>
          </a:p>
          <a:p>
            <a:r>
              <a:rPr lang="en-US" baseline="0" dirty="0" smtClean="0"/>
              <a:t>My group is using the vibrational Stark effect to look at the electrostatic environment at the protein protein interface.  My goal is to model my group’s experimental system to allow interpretation and prediction of our experimental results.  To do this I’m using molecular dynamics to generate an ensemble of protein structures on which I solve the linear </a:t>
            </a:r>
            <a:r>
              <a:rPr lang="en-US" baseline="0" dirty="0" err="1" smtClean="0"/>
              <a:t>poisson-boltzmann</a:t>
            </a:r>
            <a:r>
              <a:rPr lang="en-US" baseline="0" dirty="0" smtClean="0"/>
              <a:t> equation for and calculate a Boltzmann-weighted average field at the probe.</a:t>
            </a:r>
          </a:p>
          <a:p>
            <a:endParaRPr lang="en-US" dirty="0"/>
          </a:p>
        </p:txBody>
      </p:sp>
      <p:sp>
        <p:nvSpPr>
          <p:cNvPr id="4" name="Slide Number Placeholder 3"/>
          <p:cNvSpPr>
            <a:spLocks noGrp="1"/>
          </p:cNvSpPr>
          <p:nvPr>
            <p:ph type="sldNum" sz="quarter" idx="10"/>
          </p:nvPr>
        </p:nvSpPr>
        <p:spPr/>
        <p:txBody>
          <a:bodyPr/>
          <a:lstStyle/>
          <a:p>
            <a:fld id="{EB472275-5521-424D-95CC-578A0DF36A2B}" type="slidenum">
              <a:rPr lang="en-US" smtClean="0"/>
              <a:t>13</a:t>
            </a:fld>
            <a:endParaRPr lang="en-US"/>
          </a:p>
        </p:txBody>
      </p:sp>
    </p:spTree>
    <p:extLst>
      <p:ext uri="{BB962C8B-B14F-4D97-AF65-F5344CB8AC3E}">
        <p14:creationId xmlns:p14="http://schemas.microsoft.com/office/powerpoint/2010/main" val="3062317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dirty="0"/>
              <a:t>. something people can use to predict interesting experiments</a:t>
            </a:r>
          </a:p>
          <a:p>
            <a:r>
              <a:rPr lang="en-US" dirty="0"/>
              <a:t>2. better molecular understanding and therefore ability to ask interesting physics questions</a:t>
            </a:r>
          </a:p>
        </p:txBody>
      </p:sp>
      <p:sp>
        <p:nvSpPr>
          <p:cNvPr id="4" name="Slide Number Placeholder 3"/>
          <p:cNvSpPr>
            <a:spLocks noGrp="1"/>
          </p:cNvSpPr>
          <p:nvPr>
            <p:ph type="sldNum" sz="quarter" idx="10"/>
          </p:nvPr>
        </p:nvSpPr>
        <p:spPr/>
        <p:txBody>
          <a:bodyPr/>
          <a:lstStyle/>
          <a:p>
            <a:fld id="{EB472275-5521-424D-95CC-578A0DF36A2B}" type="slidenum">
              <a:rPr lang="en-US" smtClean="0"/>
              <a:t>14</a:t>
            </a:fld>
            <a:endParaRPr lang="en-US"/>
          </a:p>
        </p:txBody>
      </p:sp>
    </p:spTree>
    <p:extLst>
      <p:ext uri="{BB962C8B-B14F-4D97-AF65-F5344CB8AC3E}">
        <p14:creationId xmlns:p14="http://schemas.microsoft.com/office/powerpoint/2010/main" val="2751086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dirty="0"/>
              <a:t>. something people can use to predict interesting experiments</a:t>
            </a:r>
          </a:p>
          <a:p>
            <a:r>
              <a:rPr lang="en-US" dirty="0"/>
              <a:t>2. better molecular understanding and therefore ability to ask interesting physics questions</a:t>
            </a:r>
          </a:p>
        </p:txBody>
      </p:sp>
      <p:sp>
        <p:nvSpPr>
          <p:cNvPr id="4" name="Slide Number Placeholder 3"/>
          <p:cNvSpPr>
            <a:spLocks noGrp="1"/>
          </p:cNvSpPr>
          <p:nvPr>
            <p:ph type="sldNum" sz="quarter" idx="10"/>
          </p:nvPr>
        </p:nvSpPr>
        <p:spPr/>
        <p:txBody>
          <a:bodyPr/>
          <a:lstStyle/>
          <a:p>
            <a:fld id="{EB472275-5521-424D-95CC-578A0DF36A2B}" type="slidenum">
              <a:rPr lang="en-US" smtClean="0"/>
              <a:t>15</a:t>
            </a:fld>
            <a:endParaRPr lang="en-US"/>
          </a:p>
        </p:txBody>
      </p:sp>
    </p:spTree>
    <p:extLst>
      <p:ext uri="{BB962C8B-B14F-4D97-AF65-F5344CB8AC3E}">
        <p14:creationId xmlns:p14="http://schemas.microsoft.com/office/powerpoint/2010/main" val="27510869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6A70754-D93C-CE42-BECE-41E0D4838FC5}" type="datetimeFigureOut">
              <a:rPr lang="en-US" smtClean="0"/>
              <a:t>8/3/15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A70754-D93C-CE42-BECE-41E0D4838FC5}" type="datetimeFigureOut">
              <a:rPr lang="en-US" smtClean="0"/>
              <a:t>8/3/15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6A70754-D93C-CE42-BECE-41E0D4838FC5}" type="datetimeFigureOut">
              <a:rPr lang="en-US" smtClean="0"/>
              <a:t>8/3/15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A70754-D93C-CE42-BECE-41E0D4838FC5}" type="datetimeFigureOut">
              <a:rPr lang="en-US" smtClean="0"/>
              <a:t>8/3/15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A70754-D93C-CE42-BECE-41E0D4838FC5}" type="datetimeFigureOut">
              <a:rPr lang="en-US" smtClean="0"/>
              <a:t>8/3/15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523C92-45F4-4C30-810D-4886C1BA6969}"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6A70754-D93C-CE42-BECE-41E0D4838FC5}" type="datetimeFigureOut">
              <a:rPr lang="en-US" smtClean="0"/>
              <a:t>8/3/15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6A70754-D93C-CE42-BECE-41E0D4838FC5}" type="datetimeFigureOut">
              <a:rPr lang="en-US" smtClean="0"/>
              <a:t>8/3/15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4E1A56-00EB-7B43-88C8-0B7B4AFF3AAB}"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6A70754-D93C-CE42-BECE-41E0D4838FC5}" type="datetimeFigureOut">
              <a:rPr lang="en-US" smtClean="0"/>
              <a:t>8/3/15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A70754-D93C-CE42-BECE-41E0D4838FC5}" type="datetimeFigureOut">
              <a:rPr lang="en-US" smtClean="0"/>
              <a:t>8/3/15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A70754-D93C-CE42-BECE-41E0D4838FC5}" type="datetimeFigureOut">
              <a:rPr lang="en-US" smtClean="0"/>
              <a:t>8/3/15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A70754-D93C-CE42-BECE-41E0D4838FC5}" type="datetimeFigureOut">
              <a:rPr lang="en-US" smtClean="0"/>
              <a:t>8/3/15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E1A56-00EB-7B43-88C8-0B7B4AFF3AA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56A70754-D93C-CE42-BECE-41E0D4838FC5}" type="datetimeFigureOut">
              <a:rPr lang="en-US" smtClean="0"/>
              <a:t>8/3/15</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834E1A56-00EB-7B43-88C8-0B7B4AFF3AA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4114" r:id="rId1"/>
    <p:sldLayoutId id="2147484115" r:id="rId2"/>
    <p:sldLayoutId id="2147484116" r:id="rId3"/>
    <p:sldLayoutId id="2147484117" r:id="rId4"/>
    <p:sldLayoutId id="2147484118" r:id="rId5"/>
    <p:sldLayoutId id="2147484119" r:id="rId6"/>
    <p:sldLayoutId id="2147484120" r:id="rId7"/>
    <p:sldLayoutId id="2147484121" r:id="rId8"/>
    <p:sldLayoutId id="2147484122" r:id="rId9"/>
    <p:sldLayoutId id="2147484123" r:id="rId10"/>
    <p:sldLayoutId id="2147484124"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image" Target="../media/image23.emf"/><Relationship Id="rId5" Type="http://schemas.openxmlformats.org/officeDocument/2006/relationships/oleObject" Target="../embeddings/oleObject8.bin"/><Relationship Id="rId6" Type="http://schemas.openxmlformats.org/officeDocument/2006/relationships/image" Target="../media/image22.emf"/><Relationship Id="rId7" Type="http://schemas.openxmlformats.org/officeDocument/2006/relationships/image" Target="../media/image24.emf"/><Relationship Id="rId1" Type="http://schemas.openxmlformats.org/officeDocument/2006/relationships/vmlDrawing" Target="../drawings/vmlDrawing2.vml"/><Relationship Id="rId2"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3.emf"/><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emf"/></Relationships>
</file>

<file path=ppt/slides/_rels/slide19.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3.pn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34.emf"/></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6.xml"/><Relationship Id="rId2" Type="http://schemas.openxmlformats.org/officeDocument/2006/relationships/diagramData" Target="../diagrams/data4.xml"/></Relationships>
</file>

<file path=ppt/slides/_rels/slide22.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emf"/><Relationship Id="rId5" Type="http://schemas.openxmlformats.org/officeDocument/2006/relationships/image" Target="../media/image37.emf"/><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11" Type="http://schemas.openxmlformats.org/officeDocument/2006/relationships/image" Target="../media/image39.emf"/><Relationship Id="rId12" Type="http://schemas.openxmlformats.org/officeDocument/2006/relationships/oleObject" Target="../embeddings/oleObject11.bin"/><Relationship Id="rId13" Type="http://schemas.openxmlformats.org/officeDocument/2006/relationships/image" Target="../media/image40.emf"/><Relationship Id="rId1" Type="http://schemas.openxmlformats.org/officeDocument/2006/relationships/vmlDrawing" Target="../drawings/vmlDrawing3.vml"/><Relationship Id="rId2" Type="http://schemas.openxmlformats.org/officeDocument/2006/relationships/slideLayout" Target="../slideLayouts/slideLayout6.xml"/><Relationship Id="rId3" Type="http://schemas.openxmlformats.org/officeDocument/2006/relationships/notesSlide" Target="../notesSlides/notesSlide14.xml"/><Relationship Id="rId4" Type="http://schemas.openxmlformats.org/officeDocument/2006/relationships/image" Target="../media/image37.emf"/><Relationship Id="rId5" Type="http://schemas.openxmlformats.org/officeDocument/2006/relationships/oleObject" Target="../embeddings/oleObject9.bin"/><Relationship Id="rId6" Type="http://schemas.openxmlformats.org/officeDocument/2006/relationships/image" Target="../media/image38.emf"/><Relationship Id="rId7" Type="http://schemas.openxmlformats.org/officeDocument/2006/relationships/image" Target="../media/image35.png"/><Relationship Id="rId8" Type="http://schemas.openxmlformats.org/officeDocument/2006/relationships/image" Target="../media/image41.png"/><Relationship Id="rId9" Type="http://schemas.openxmlformats.org/officeDocument/2006/relationships/image" Target="../media/image42.emf"/><Relationship Id="rId10" Type="http://schemas.openxmlformats.org/officeDocument/2006/relationships/oleObject" Target="../embeddings/oleObject10.bin"/></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2.bin"/><Relationship Id="rId4" Type="http://schemas.openxmlformats.org/officeDocument/2006/relationships/image" Target="../media/image43.emf"/><Relationship Id="rId1" Type="http://schemas.openxmlformats.org/officeDocument/2006/relationships/vmlDrawing" Target="../drawings/vmlDrawing4.vml"/><Relationship Id="rId2"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44.emf"/></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image" Target="../media/image47.emf"/><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image" Target="../media/image47.emf"/><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emf"/><Relationship Id="rId3" Type="http://schemas.openxmlformats.org/officeDocument/2006/relationships/image" Target="../media/image47.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4.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51.emf"/><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35.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51.emf"/><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36.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51.emf"/><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37.xml.rels><?xml version="1.0" encoding="UTF-8" standalone="yes"?>
<Relationships xmlns="http://schemas.openxmlformats.org/package/2006/relationships"><Relationship Id="rId3" Type="http://schemas.openxmlformats.org/officeDocument/2006/relationships/package" Target="../embeddings/Microsoft_Word_Document1.docx"/><Relationship Id="rId4" Type="http://schemas.openxmlformats.org/officeDocument/2006/relationships/image" Target="../media/image52.png"/><Relationship Id="rId5" Type="http://schemas.openxmlformats.org/officeDocument/2006/relationships/package" Target="../embeddings/Microsoft_Word_Document2.docx"/><Relationship Id="rId6" Type="http://schemas.openxmlformats.org/officeDocument/2006/relationships/image" Target="../media/image53.png"/><Relationship Id="rId1" Type="http://schemas.openxmlformats.org/officeDocument/2006/relationships/vmlDrawing" Target="../drawings/vmlDrawing5.vml"/><Relationship Id="rId2"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image" Target="../media/image56.emf"/><Relationship Id="rId5" Type="http://schemas.openxmlformats.org/officeDocument/2006/relationships/oleObject" Target="../embeddings/oleObject13.bin"/><Relationship Id="rId6" Type="http://schemas.openxmlformats.org/officeDocument/2006/relationships/image" Target="../media/image54.emf"/><Relationship Id="rId7" Type="http://schemas.openxmlformats.org/officeDocument/2006/relationships/image" Target="../media/image12.png"/><Relationship Id="rId8" Type="http://schemas.openxmlformats.org/officeDocument/2006/relationships/image" Target="../media/image57.emf"/><Relationship Id="rId9" Type="http://schemas.openxmlformats.org/officeDocument/2006/relationships/image" Target="../media/image58.emf"/><Relationship Id="rId10" Type="http://schemas.openxmlformats.org/officeDocument/2006/relationships/oleObject" Target="../embeddings/oleObject14.bin"/><Relationship Id="rId11" Type="http://schemas.openxmlformats.org/officeDocument/2006/relationships/image" Target="../media/image55.emf"/><Relationship Id="rId1" Type="http://schemas.openxmlformats.org/officeDocument/2006/relationships/vmlDrawing" Target="../drawings/vmlDrawing6.vml"/><Relationship Id="rId2"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emf"/><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59.emf"/><Relationship Id="rId4" Type="http://schemas.openxmlformats.org/officeDocument/2006/relationships/image" Target="../media/image60.png"/><Relationship Id="rId5" Type="http://schemas.openxmlformats.org/officeDocument/2006/relationships/image" Target="../media/image57.emf"/><Relationship Id="rId6" Type="http://schemas.openxmlformats.org/officeDocument/2006/relationships/image" Target="../media/image58.emf"/><Relationship Id="rId7" Type="http://schemas.openxmlformats.org/officeDocument/2006/relationships/image" Target="../media/image61.png"/><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7.xml"/><Relationship Id="rId5" Type="http://schemas.openxmlformats.org/officeDocument/2006/relationships/image" Target="../media/image62.png"/><Relationship Id="rId6" Type="http://schemas.openxmlformats.org/officeDocument/2006/relationships/image" Target="../media/image63.png"/><Relationship Id="rId7" Type="http://schemas.microsoft.com/office/2007/relationships/hdphoto" Target="../media/hdphoto2.wdp"/><Relationship Id="rId1" Type="http://schemas.microsoft.com/office/2007/relationships/media" Target="../media/media1.mp4"/><Relationship Id="rId2" Type="http://schemas.openxmlformats.org/officeDocument/2006/relationships/video" Target="../media/media1.mp4"/></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64.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png"/></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5.bin"/><Relationship Id="rId4" Type="http://schemas.openxmlformats.org/officeDocument/2006/relationships/image" Target="../media/image66.emf"/><Relationship Id="rId5" Type="http://schemas.openxmlformats.org/officeDocument/2006/relationships/oleObject" Target="../embeddings/oleObject16.bin"/><Relationship Id="rId6" Type="http://schemas.openxmlformats.org/officeDocument/2006/relationships/image" Target="../media/image67.emf"/><Relationship Id="rId1" Type="http://schemas.openxmlformats.org/officeDocument/2006/relationships/vmlDrawing" Target="../drawings/vmlDrawing7.vml"/><Relationship Id="rId2"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7.bin"/><Relationship Id="rId4" Type="http://schemas.openxmlformats.org/officeDocument/2006/relationships/image" Target="../media/image68.emf"/><Relationship Id="rId1" Type="http://schemas.openxmlformats.org/officeDocument/2006/relationships/vmlDrawing" Target="../drawings/vmlDrawing8.vml"/><Relationship Id="rId2"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70.emf"/><Relationship Id="rId4" Type="http://schemas.openxmlformats.org/officeDocument/2006/relationships/image" Target="../media/image71.emf"/><Relationship Id="rId5" Type="http://schemas.openxmlformats.org/officeDocument/2006/relationships/image" Target="../media/image72.emf"/><Relationship Id="rId1" Type="http://schemas.openxmlformats.org/officeDocument/2006/relationships/slideLayout" Target="../slideLayouts/slideLayout7.xml"/><Relationship Id="rId2" Type="http://schemas.openxmlformats.org/officeDocument/2006/relationships/image" Target="../media/image69.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3.emf"/></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5" Type="http://schemas.microsoft.com/office/2007/relationships/hdphoto" Target="../media/hdphoto3.wdp"/><Relationship Id="rId6" Type="http://schemas.openxmlformats.org/officeDocument/2006/relationships/image" Target="../media/image76.png"/><Relationship Id="rId7" Type="http://schemas.microsoft.com/office/2007/relationships/hdphoto" Target="../media/hdphoto4.wdp"/><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8.bin"/><Relationship Id="rId4" Type="http://schemas.openxmlformats.org/officeDocument/2006/relationships/image" Target="../media/image77.emf"/><Relationship Id="rId5" Type="http://schemas.openxmlformats.org/officeDocument/2006/relationships/oleObject" Target="../embeddings/oleObject19.bin"/><Relationship Id="rId6" Type="http://schemas.openxmlformats.org/officeDocument/2006/relationships/image" Target="../media/image78.emf"/><Relationship Id="rId1" Type="http://schemas.openxmlformats.org/officeDocument/2006/relationships/vmlDrawing" Target="../drawings/vmlDrawing9.vml"/><Relationship Id="rId2"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20.bin"/><Relationship Id="rId4" Type="http://schemas.openxmlformats.org/officeDocument/2006/relationships/image" Target="../media/image79.wmf"/><Relationship Id="rId5" Type="http://schemas.openxmlformats.org/officeDocument/2006/relationships/oleObject" Target="../embeddings/oleObject21.bin"/><Relationship Id="rId6" Type="http://schemas.openxmlformats.org/officeDocument/2006/relationships/image" Target="../media/image80.wmf"/><Relationship Id="rId7" Type="http://schemas.openxmlformats.org/officeDocument/2006/relationships/oleObject" Target="../embeddings/oleObject22.bin"/><Relationship Id="rId8" Type="http://schemas.openxmlformats.org/officeDocument/2006/relationships/image" Target="../media/image81.wmf"/><Relationship Id="rId1" Type="http://schemas.openxmlformats.org/officeDocument/2006/relationships/vmlDrawing" Target="../drawings/vmlDrawing10.vml"/><Relationship Id="rId2"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6.xml"/><Relationship Id="rId2"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11" Type="http://schemas.openxmlformats.org/officeDocument/2006/relationships/image" Target="../media/image9.emf"/><Relationship Id="rId12" Type="http://schemas.openxmlformats.org/officeDocument/2006/relationships/oleObject" Target="../embeddings/oleObject4.bin"/><Relationship Id="rId13" Type="http://schemas.openxmlformats.org/officeDocument/2006/relationships/image" Target="../media/image10.emf"/><Relationship Id="rId14" Type="http://schemas.openxmlformats.org/officeDocument/2006/relationships/oleObject" Target="../embeddings/oleObject5.bin"/><Relationship Id="rId15" Type="http://schemas.openxmlformats.org/officeDocument/2006/relationships/oleObject" Target="../embeddings/oleObject6.bin"/><Relationship Id="rId16" Type="http://schemas.openxmlformats.org/officeDocument/2006/relationships/image" Target="../media/image13.png"/><Relationship Id="rId17" Type="http://schemas.openxmlformats.org/officeDocument/2006/relationships/oleObject" Target="../embeddings/oleObject7.bin"/><Relationship Id="rId1" Type="http://schemas.openxmlformats.org/officeDocument/2006/relationships/vmlDrawing" Target="../drawings/vmlDrawing1.vml"/><Relationship Id="rId2" Type="http://schemas.openxmlformats.org/officeDocument/2006/relationships/slideLayout" Target="../slideLayouts/slideLayout6.xml"/><Relationship Id="rId3" Type="http://schemas.openxmlformats.org/officeDocument/2006/relationships/notesSlide" Target="../notesSlides/notesSlide5.xml"/><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oleObject" Target="../embeddings/oleObject1.bin"/><Relationship Id="rId7" Type="http://schemas.openxmlformats.org/officeDocument/2006/relationships/image" Target="../media/image7.emf"/><Relationship Id="rId8" Type="http://schemas.openxmlformats.org/officeDocument/2006/relationships/oleObject" Target="../embeddings/oleObject2.bin"/><Relationship Id="rId9" Type="http://schemas.openxmlformats.org/officeDocument/2006/relationships/image" Target="../media/image8.emf"/><Relationship Id="rId10" Type="http://schemas.openxmlformats.org/officeDocument/2006/relationships/oleObject" Target="../embeddings/oleObject3.bin"/></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6.xml"/><Relationship Id="rId2" Type="http://schemas.openxmlformats.org/officeDocument/2006/relationships/diagramData" Target="../diagrams/data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6390" y="364670"/>
            <a:ext cx="7896091" cy="3043111"/>
          </a:xfrm>
        </p:spPr>
        <p:txBody>
          <a:bodyPr>
            <a:noAutofit/>
          </a:bodyPr>
          <a:lstStyle/>
          <a:p>
            <a:r>
              <a:rPr lang="en-US" sz="4000" dirty="0" smtClean="0"/>
              <a:t>Quantifying Electrostatic Fields at Protein Interfaces Using Classical Electrostatics Calculations</a:t>
            </a:r>
            <a:endParaRPr lang="en-US" sz="4000" dirty="0"/>
          </a:p>
        </p:txBody>
      </p:sp>
      <p:sp>
        <p:nvSpPr>
          <p:cNvPr id="3" name="Subtitle 2"/>
          <p:cNvSpPr>
            <a:spLocks noGrp="1"/>
          </p:cNvSpPr>
          <p:nvPr>
            <p:ph type="subTitle" idx="1"/>
          </p:nvPr>
        </p:nvSpPr>
        <p:spPr>
          <a:xfrm>
            <a:off x="1322921" y="4694926"/>
            <a:ext cx="6498159" cy="1506594"/>
          </a:xfrm>
        </p:spPr>
        <p:txBody>
          <a:bodyPr>
            <a:normAutofit fontScale="92500" lnSpcReduction="10000"/>
          </a:bodyPr>
          <a:lstStyle/>
          <a:p>
            <a:r>
              <a:rPr lang="en-US" dirty="0" smtClean="0"/>
              <a:t>Andrew </a:t>
            </a:r>
            <a:r>
              <a:rPr lang="en-US" dirty="0" smtClean="0"/>
              <a:t>W. Ritchie</a:t>
            </a:r>
            <a:endParaRPr lang="en-US" dirty="0" smtClean="0"/>
          </a:p>
          <a:p>
            <a:r>
              <a:rPr lang="en-US" dirty="0" smtClean="0"/>
              <a:t>Adviser: Lauren J. Webb</a:t>
            </a:r>
            <a:endParaRPr lang="en-US" dirty="0" smtClean="0"/>
          </a:p>
          <a:p>
            <a:r>
              <a:rPr lang="en-US" dirty="0" smtClean="0"/>
              <a:t>The University of Texas at Austin</a:t>
            </a:r>
          </a:p>
          <a:p>
            <a:r>
              <a:rPr lang="en-US" dirty="0" smtClean="0"/>
              <a:t>Department of </a:t>
            </a:r>
            <a:r>
              <a:rPr lang="en-US" dirty="0" smtClean="0"/>
              <a:t>Chemistry</a:t>
            </a:r>
            <a:endParaRPr lang="en-US" dirty="0"/>
          </a:p>
        </p:txBody>
      </p:sp>
    </p:spTree>
    <p:extLst>
      <p:ext uri="{BB962C8B-B14F-4D97-AF65-F5344CB8AC3E}">
        <p14:creationId xmlns:p14="http://schemas.microsoft.com/office/powerpoint/2010/main" val="70526382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System: </a:t>
            </a:r>
            <a:r>
              <a:rPr lang="en-US" dirty="0" err="1" smtClean="0"/>
              <a:t>GTPases</a:t>
            </a:r>
            <a:r>
              <a:rPr lang="en-US" dirty="0" smtClean="0"/>
              <a:t> Rap1a and p21 Ras, Each Docked to </a:t>
            </a:r>
            <a:r>
              <a:rPr lang="en-US" dirty="0" err="1" smtClean="0"/>
              <a:t>RalGDS</a:t>
            </a:r>
            <a:endParaRPr lang="en-US" dirty="0"/>
          </a:p>
        </p:txBody>
      </p:sp>
      <p:pic>
        <p:nvPicPr>
          <p:cNvPr id="4" name="Picture 3"/>
          <p:cNvPicPr>
            <a:picLocks noChangeAspect="1"/>
          </p:cNvPicPr>
          <p:nvPr/>
        </p:nvPicPr>
        <p:blipFill rotWithShape="1">
          <a:blip r:embed="rId2"/>
          <a:srcRect t="10667" b="14666"/>
          <a:stretch/>
        </p:blipFill>
        <p:spPr>
          <a:xfrm>
            <a:off x="2407206" y="1737360"/>
            <a:ext cx="4329588" cy="5120640"/>
          </a:xfrm>
          <a:prstGeom prst="rect">
            <a:avLst/>
          </a:prstGeom>
        </p:spPr>
      </p:pic>
      <p:sp>
        <p:nvSpPr>
          <p:cNvPr id="5" name="TextBox 4"/>
          <p:cNvSpPr txBox="1"/>
          <p:nvPr/>
        </p:nvSpPr>
        <p:spPr>
          <a:xfrm>
            <a:off x="0" y="1723554"/>
            <a:ext cx="877389" cy="923330"/>
          </a:xfrm>
          <a:prstGeom prst="rect">
            <a:avLst/>
          </a:prstGeom>
          <a:noFill/>
        </p:spPr>
        <p:txBody>
          <a:bodyPr wrap="none" rtlCol="0">
            <a:spAutoFit/>
          </a:bodyPr>
          <a:lstStyle/>
          <a:p>
            <a:r>
              <a:rPr lang="en-US" dirty="0" smtClean="0"/>
              <a:t>1GUA:</a:t>
            </a:r>
          </a:p>
          <a:p>
            <a:r>
              <a:rPr lang="en-US" dirty="0" smtClean="0">
                <a:solidFill>
                  <a:srgbClr val="0000FF"/>
                </a:solidFill>
              </a:rPr>
              <a:t>Rap1a</a:t>
            </a:r>
          </a:p>
          <a:p>
            <a:r>
              <a:rPr lang="en-US" dirty="0" err="1" smtClean="0">
                <a:solidFill>
                  <a:schemeClr val="bg2">
                    <a:lumMod val="50000"/>
                  </a:schemeClr>
                </a:solidFill>
              </a:rPr>
              <a:t>Raf</a:t>
            </a:r>
            <a:endParaRPr lang="en-US" dirty="0">
              <a:solidFill>
                <a:schemeClr val="bg2">
                  <a:lumMod val="50000"/>
                </a:schemeClr>
              </a:solidFill>
            </a:endParaRPr>
          </a:p>
        </p:txBody>
      </p:sp>
      <p:sp>
        <p:nvSpPr>
          <p:cNvPr id="6" name="TextBox 5"/>
          <p:cNvSpPr txBox="1"/>
          <p:nvPr/>
        </p:nvSpPr>
        <p:spPr>
          <a:xfrm>
            <a:off x="8099573" y="1723554"/>
            <a:ext cx="1044427" cy="923330"/>
          </a:xfrm>
          <a:prstGeom prst="rect">
            <a:avLst/>
          </a:prstGeom>
          <a:noFill/>
        </p:spPr>
        <p:txBody>
          <a:bodyPr wrap="none" rtlCol="0">
            <a:spAutoFit/>
          </a:bodyPr>
          <a:lstStyle/>
          <a:p>
            <a:r>
              <a:rPr lang="en-US" dirty="0" smtClean="0"/>
              <a:t>1LFD:</a:t>
            </a:r>
          </a:p>
          <a:p>
            <a:r>
              <a:rPr lang="en-US" dirty="0" smtClean="0">
                <a:solidFill>
                  <a:srgbClr val="FF0000"/>
                </a:solidFill>
              </a:rPr>
              <a:t>p21 Ras</a:t>
            </a:r>
          </a:p>
          <a:p>
            <a:r>
              <a:rPr lang="en-US" dirty="0" err="1" smtClean="0">
                <a:solidFill>
                  <a:srgbClr val="FF6600"/>
                </a:solidFill>
              </a:rPr>
              <a:t>RalGDS</a:t>
            </a:r>
            <a:endParaRPr lang="en-US" dirty="0">
              <a:solidFill>
                <a:srgbClr val="FF6600"/>
              </a:solidFill>
            </a:endParaRPr>
          </a:p>
        </p:txBody>
      </p:sp>
    </p:spTree>
    <p:extLst>
      <p:ext uri="{BB962C8B-B14F-4D97-AF65-F5344CB8AC3E}">
        <p14:creationId xmlns:p14="http://schemas.microsoft.com/office/powerpoint/2010/main" val="108684854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System: </a:t>
            </a:r>
            <a:r>
              <a:rPr lang="en-US" dirty="0" err="1" smtClean="0"/>
              <a:t>GTPases</a:t>
            </a:r>
            <a:r>
              <a:rPr lang="en-US" dirty="0" smtClean="0"/>
              <a:t> Rap1a and p21 Ras, Each Docked to </a:t>
            </a:r>
            <a:r>
              <a:rPr lang="en-US" dirty="0" err="1" smtClean="0"/>
              <a:t>RalGDS</a:t>
            </a:r>
            <a:endParaRPr lang="en-US" dirty="0"/>
          </a:p>
        </p:txBody>
      </p:sp>
      <p:pic>
        <p:nvPicPr>
          <p:cNvPr id="3" name="Picture 2"/>
          <p:cNvPicPr>
            <a:picLocks noChangeAspect="1"/>
          </p:cNvPicPr>
          <p:nvPr/>
        </p:nvPicPr>
        <p:blipFill rotWithShape="1">
          <a:blip r:embed="rId2"/>
          <a:srcRect t="10667" b="14666"/>
          <a:stretch/>
        </p:blipFill>
        <p:spPr>
          <a:xfrm>
            <a:off x="2407206" y="1737360"/>
            <a:ext cx="4329588" cy="5120640"/>
          </a:xfrm>
          <a:prstGeom prst="rect">
            <a:avLst/>
          </a:prstGeom>
        </p:spPr>
      </p:pic>
      <p:sp>
        <p:nvSpPr>
          <p:cNvPr id="5" name="TextBox 4"/>
          <p:cNvSpPr txBox="1"/>
          <p:nvPr/>
        </p:nvSpPr>
        <p:spPr>
          <a:xfrm>
            <a:off x="0" y="1723554"/>
            <a:ext cx="877389" cy="923330"/>
          </a:xfrm>
          <a:prstGeom prst="rect">
            <a:avLst/>
          </a:prstGeom>
          <a:noFill/>
        </p:spPr>
        <p:txBody>
          <a:bodyPr wrap="none" rtlCol="0">
            <a:spAutoFit/>
          </a:bodyPr>
          <a:lstStyle/>
          <a:p>
            <a:r>
              <a:rPr lang="en-US" dirty="0" smtClean="0"/>
              <a:t>1GUA:</a:t>
            </a:r>
          </a:p>
          <a:p>
            <a:r>
              <a:rPr lang="en-US" dirty="0" smtClean="0">
                <a:solidFill>
                  <a:srgbClr val="0000FF"/>
                </a:solidFill>
              </a:rPr>
              <a:t>Rap1a</a:t>
            </a:r>
          </a:p>
          <a:p>
            <a:r>
              <a:rPr lang="en-US" dirty="0" err="1" smtClean="0">
                <a:solidFill>
                  <a:schemeClr val="bg2">
                    <a:lumMod val="50000"/>
                  </a:schemeClr>
                </a:solidFill>
              </a:rPr>
              <a:t>Raf</a:t>
            </a:r>
            <a:endParaRPr lang="en-US" dirty="0">
              <a:solidFill>
                <a:schemeClr val="bg2">
                  <a:lumMod val="50000"/>
                </a:schemeClr>
              </a:solidFill>
            </a:endParaRPr>
          </a:p>
        </p:txBody>
      </p:sp>
      <p:sp>
        <p:nvSpPr>
          <p:cNvPr id="6" name="TextBox 5"/>
          <p:cNvSpPr txBox="1"/>
          <p:nvPr/>
        </p:nvSpPr>
        <p:spPr>
          <a:xfrm>
            <a:off x="8099573" y="1723554"/>
            <a:ext cx="1044427" cy="923330"/>
          </a:xfrm>
          <a:prstGeom prst="rect">
            <a:avLst/>
          </a:prstGeom>
          <a:noFill/>
        </p:spPr>
        <p:txBody>
          <a:bodyPr wrap="none" rtlCol="0">
            <a:spAutoFit/>
          </a:bodyPr>
          <a:lstStyle/>
          <a:p>
            <a:r>
              <a:rPr lang="en-US" dirty="0" smtClean="0"/>
              <a:t>1LFD:</a:t>
            </a:r>
          </a:p>
          <a:p>
            <a:r>
              <a:rPr lang="en-US" dirty="0" smtClean="0">
                <a:solidFill>
                  <a:srgbClr val="FF0000"/>
                </a:solidFill>
              </a:rPr>
              <a:t>p21 Ras</a:t>
            </a:r>
          </a:p>
          <a:p>
            <a:r>
              <a:rPr lang="en-US" dirty="0" err="1" smtClean="0">
                <a:solidFill>
                  <a:srgbClr val="FF6600"/>
                </a:solidFill>
              </a:rPr>
              <a:t>RalGDS</a:t>
            </a:r>
            <a:endParaRPr lang="en-US" dirty="0">
              <a:solidFill>
                <a:srgbClr val="FF6600"/>
              </a:solidFill>
            </a:endParaRPr>
          </a:p>
        </p:txBody>
      </p:sp>
    </p:spTree>
    <p:extLst>
      <p:ext uri="{BB962C8B-B14F-4D97-AF65-F5344CB8AC3E}">
        <p14:creationId xmlns:p14="http://schemas.microsoft.com/office/powerpoint/2010/main" val="366254461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p:cNvPicPr>
            <a:picLocks noChangeAspect="1"/>
          </p:cNvPicPr>
          <p:nvPr/>
        </p:nvPicPr>
        <p:blipFill rotWithShape="1">
          <a:blip r:embed="rId3"/>
          <a:srcRect l="8569"/>
          <a:stretch/>
        </p:blipFill>
        <p:spPr>
          <a:xfrm>
            <a:off x="0" y="1969023"/>
            <a:ext cx="6894181" cy="4888977"/>
          </a:xfrm>
          <a:prstGeom prst="rect">
            <a:avLst/>
          </a:prstGeom>
        </p:spPr>
      </p:pic>
      <p:sp>
        <p:nvSpPr>
          <p:cNvPr id="10" name="Title 1"/>
          <p:cNvSpPr>
            <a:spLocks noGrp="1"/>
          </p:cNvSpPr>
          <p:nvPr>
            <p:ph type="title"/>
          </p:nvPr>
        </p:nvSpPr>
        <p:spPr>
          <a:xfrm>
            <a:off x="0" y="364671"/>
            <a:ext cx="9144000" cy="1698402"/>
          </a:xfrm>
        </p:spPr>
        <p:txBody>
          <a:bodyPr>
            <a:noAutofit/>
          </a:bodyPr>
          <a:lstStyle/>
          <a:p>
            <a:r>
              <a:rPr lang="en-US" sz="3600" dirty="0" smtClean="0"/>
              <a:t>Goal: </a:t>
            </a:r>
            <a:br>
              <a:rPr lang="en-US" sz="3600" dirty="0" smtClean="0"/>
            </a:br>
            <a:r>
              <a:rPr lang="en-US" sz="3600" dirty="0" smtClean="0"/>
              <a:t>Validate Computational Electrostatic Techniques Against Experimental Stark Shifts</a:t>
            </a:r>
            <a:endParaRPr lang="en-US" sz="3600" dirty="0"/>
          </a:p>
        </p:txBody>
      </p:sp>
      <p:sp>
        <p:nvSpPr>
          <p:cNvPr id="26" name="TextBox 25"/>
          <p:cNvSpPr txBox="1"/>
          <p:nvPr/>
        </p:nvSpPr>
        <p:spPr>
          <a:xfrm>
            <a:off x="425379" y="5540389"/>
            <a:ext cx="749274" cy="461665"/>
          </a:xfrm>
          <a:prstGeom prst="rect">
            <a:avLst/>
          </a:prstGeom>
          <a:noFill/>
        </p:spPr>
        <p:txBody>
          <a:bodyPr wrap="none" rtlCol="0">
            <a:spAutoFit/>
          </a:bodyPr>
          <a:lstStyle/>
          <a:p>
            <a:r>
              <a:rPr lang="en-US" sz="2400" b="1" dirty="0" smtClean="0">
                <a:solidFill>
                  <a:schemeClr val="tx1">
                    <a:lumMod val="95000"/>
                    <a:lumOff val="5000"/>
                  </a:schemeClr>
                </a:solidFill>
              </a:rPr>
              <a:t>N27</a:t>
            </a:r>
            <a:endParaRPr lang="en-US" sz="2400" b="1" dirty="0">
              <a:solidFill>
                <a:schemeClr val="tx1">
                  <a:lumMod val="95000"/>
                  <a:lumOff val="5000"/>
                </a:schemeClr>
              </a:solidFill>
            </a:endParaRPr>
          </a:p>
        </p:txBody>
      </p:sp>
      <p:sp>
        <p:nvSpPr>
          <p:cNvPr id="27" name="TextBox 26"/>
          <p:cNvSpPr txBox="1"/>
          <p:nvPr/>
        </p:nvSpPr>
        <p:spPr>
          <a:xfrm>
            <a:off x="-8485" y="3965786"/>
            <a:ext cx="766406" cy="461665"/>
          </a:xfrm>
          <a:prstGeom prst="rect">
            <a:avLst/>
          </a:prstGeom>
          <a:noFill/>
        </p:spPr>
        <p:txBody>
          <a:bodyPr wrap="none" rtlCol="0">
            <a:spAutoFit/>
          </a:bodyPr>
          <a:lstStyle/>
          <a:p>
            <a:r>
              <a:rPr lang="en-US" sz="2400" b="1" dirty="0" smtClean="0">
                <a:solidFill>
                  <a:schemeClr val="tx1">
                    <a:lumMod val="95000"/>
                    <a:lumOff val="5000"/>
                  </a:schemeClr>
                </a:solidFill>
              </a:rPr>
              <a:t>G28</a:t>
            </a:r>
            <a:endParaRPr lang="en-US" sz="2400" b="1" dirty="0">
              <a:solidFill>
                <a:schemeClr val="tx1">
                  <a:lumMod val="95000"/>
                  <a:lumOff val="5000"/>
                </a:schemeClr>
              </a:solidFill>
            </a:endParaRPr>
          </a:p>
        </p:txBody>
      </p:sp>
      <p:sp>
        <p:nvSpPr>
          <p:cNvPr id="28" name="TextBox 27"/>
          <p:cNvSpPr txBox="1"/>
          <p:nvPr/>
        </p:nvSpPr>
        <p:spPr>
          <a:xfrm>
            <a:off x="1653469" y="5309557"/>
            <a:ext cx="749274" cy="461665"/>
          </a:xfrm>
          <a:prstGeom prst="rect">
            <a:avLst/>
          </a:prstGeom>
          <a:noFill/>
        </p:spPr>
        <p:txBody>
          <a:bodyPr wrap="none" rtlCol="0">
            <a:spAutoFit/>
          </a:bodyPr>
          <a:lstStyle/>
          <a:p>
            <a:r>
              <a:rPr lang="en-US" sz="2400" b="1" dirty="0" smtClean="0">
                <a:solidFill>
                  <a:schemeClr val="tx1">
                    <a:lumMod val="95000"/>
                    <a:lumOff val="5000"/>
                  </a:schemeClr>
                </a:solidFill>
              </a:rPr>
              <a:t>N29</a:t>
            </a:r>
            <a:endParaRPr lang="en-US" sz="2400" b="1" dirty="0">
              <a:solidFill>
                <a:schemeClr val="tx1">
                  <a:lumMod val="95000"/>
                  <a:lumOff val="5000"/>
                </a:schemeClr>
              </a:solidFill>
            </a:endParaRPr>
          </a:p>
        </p:txBody>
      </p:sp>
      <p:sp>
        <p:nvSpPr>
          <p:cNvPr id="29" name="TextBox 28"/>
          <p:cNvSpPr txBox="1"/>
          <p:nvPr/>
        </p:nvSpPr>
        <p:spPr>
          <a:xfrm>
            <a:off x="1739438" y="4046882"/>
            <a:ext cx="745116" cy="461665"/>
          </a:xfrm>
          <a:prstGeom prst="rect">
            <a:avLst/>
          </a:prstGeom>
          <a:noFill/>
        </p:spPr>
        <p:txBody>
          <a:bodyPr wrap="none" rtlCol="0">
            <a:spAutoFit/>
          </a:bodyPr>
          <a:lstStyle/>
          <a:p>
            <a:r>
              <a:rPr lang="en-US" sz="2400" b="1" dirty="0" smtClean="0">
                <a:solidFill>
                  <a:schemeClr val="bg1"/>
                </a:solidFill>
              </a:rPr>
              <a:t>Y31</a:t>
            </a:r>
            <a:endParaRPr lang="en-US" sz="2400" b="1" dirty="0">
              <a:solidFill>
                <a:schemeClr val="bg1"/>
              </a:solidFill>
            </a:endParaRPr>
          </a:p>
        </p:txBody>
      </p:sp>
      <p:sp>
        <p:nvSpPr>
          <p:cNvPr id="30" name="TextBox 29"/>
          <p:cNvSpPr txBox="1"/>
          <p:nvPr/>
        </p:nvSpPr>
        <p:spPr>
          <a:xfrm>
            <a:off x="2453701" y="4618902"/>
            <a:ext cx="762000" cy="461665"/>
          </a:xfrm>
          <a:prstGeom prst="rect">
            <a:avLst/>
          </a:prstGeom>
          <a:noFill/>
        </p:spPr>
        <p:txBody>
          <a:bodyPr wrap="square" rtlCol="0">
            <a:spAutoFit/>
          </a:bodyPr>
          <a:lstStyle/>
          <a:p>
            <a:r>
              <a:rPr lang="en-US" sz="2400" b="1" dirty="0" smtClean="0">
                <a:solidFill>
                  <a:schemeClr val="tx1">
                    <a:lumMod val="95000"/>
                    <a:lumOff val="5000"/>
                  </a:schemeClr>
                </a:solidFill>
              </a:rPr>
              <a:t>K32</a:t>
            </a:r>
            <a:endParaRPr lang="en-US" sz="2400" b="1" dirty="0">
              <a:solidFill>
                <a:schemeClr val="tx1">
                  <a:lumMod val="95000"/>
                  <a:lumOff val="5000"/>
                </a:schemeClr>
              </a:solidFill>
            </a:endParaRPr>
          </a:p>
        </p:txBody>
      </p:sp>
      <p:sp>
        <p:nvSpPr>
          <p:cNvPr id="31" name="TextBox 30"/>
          <p:cNvSpPr txBox="1"/>
          <p:nvPr/>
        </p:nvSpPr>
        <p:spPr>
          <a:xfrm>
            <a:off x="3344140" y="4976551"/>
            <a:ext cx="749274" cy="461665"/>
          </a:xfrm>
          <a:prstGeom prst="rect">
            <a:avLst/>
          </a:prstGeom>
          <a:noFill/>
        </p:spPr>
        <p:txBody>
          <a:bodyPr wrap="none" rtlCol="0">
            <a:spAutoFit/>
          </a:bodyPr>
          <a:lstStyle/>
          <a:p>
            <a:r>
              <a:rPr lang="en-US" sz="2400" b="1" dirty="0" smtClean="0">
                <a:solidFill>
                  <a:schemeClr val="tx1">
                    <a:lumMod val="95000"/>
                    <a:lumOff val="5000"/>
                  </a:schemeClr>
                </a:solidFill>
              </a:rPr>
              <a:t>N54</a:t>
            </a:r>
            <a:endParaRPr lang="en-US" sz="2400" b="1" dirty="0">
              <a:solidFill>
                <a:schemeClr val="tx1">
                  <a:lumMod val="95000"/>
                  <a:lumOff val="5000"/>
                </a:schemeClr>
              </a:solidFill>
            </a:endParaRPr>
          </a:p>
        </p:txBody>
      </p:sp>
      <p:sp>
        <p:nvSpPr>
          <p:cNvPr id="32" name="TextBox 31"/>
          <p:cNvSpPr txBox="1"/>
          <p:nvPr/>
        </p:nvSpPr>
        <p:spPr>
          <a:xfrm>
            <a:off x="4997670" y="1816946"/>
            <a:ext cx="2743200" cy="707886"/>
          </a:xfrm>
          <a:prstGeom prst="rect">
            <a:avLst/>
          </a:prstGeom>
          <a:noFill/>
        </p:spPr>
        <p:txBody>
          <a:bodyPr wrap="square" rtlCol="0">
            <a:spAutoFit/>
          </a:bodyPr>
          <a:lstStyle/>
          <a:p>
            <a:pPr algn="ctr"/>
            <a:r>
              <a:rPr lang="en-US" sz="4000" dirty="0" smtClean="0"/>
              <a:t>Rap1a</a:t>
            </a:r>
            <a:endParaRPr lang="en-US" sz="4000" dirty="0"/>
          </a:p>
        </p:txBody>
      </p:sp>
      <p:sp>
        <p:nvSpPr>
          <p:cNvPr id="33" name="TextBox 32"/>
          <p:cNvSpPr txBox="1"/>
          <p:nvPr/>
        </p:nvSpPr>
        <p:spPr>
          <a:xfrm>
            <a:off x="4131217" y="6159630"/>
            <a:ext cx="2743200" cy="707886"/>
          </a:xfrm>
          <a:prstGeom prst="rect">
            <a:avLst/>
          </a:prstGeom>
          <a:noFill/>
        </p:spPr>
        <p:txBody>
          <a:bodyPr wrap="square" rtlCol="0">
            <a:spAutoFit/>
          </a:bodyPr>
          <a:lstStyle/>
          <a:p>
            <a:pPr algn="ctr"/>
            <a:r>
              <a:rPr lang="en-US" sz="4000" dirty="0" smtClean="0"/>
              <a:t>Ral</a:t>
            </a:r>
            <a:r>
              <a:rPr lang="el-GR" sz="4000" dirty="0" smtClean="0">
                <a:cs typeface="Calibri"/>
              </a:rPr>
              <a:t>β</a:t>
            </a:r>
            <a:endParaRPr lang="en-US" sz="4000" dirty="0"/>
          </a:p>
        </p:txBody>
      </p:sp>
      <p:sp>
        <p:nvSpPr>
          <p:cNvPr id="8" name="TextBox 7"/>
          <p:cNvSpPr txBox="1"/>
          <p:nvPr/>
        </p:nvSpPr>
        <p:spPr>
          <a:xfrm>
            <a:off x="0" y="6513573"/>
            <a:ext cx="4079143" cy="369332"/>
          </a:xfrm>
          <a:prstGeom prst="rect">
            <a:avLst/>
          </a:prstGeom>
          <a:solidFill>
            <a:schemeClr val="bg1"/>
          </a:solidFill>
        </p:spPr>
        <p:txBody>
          <a:bodyPr wrap="square" rtlCol="0">
            <a:spAutoFit/>
          </a:bodyPr>
          <a:lstStyle/>
          <a:p>
            <a:r>
              <a:rPr lang="en-US" dirty="0" err="1"/>
              <a:t>Ragain</a:t>
            </a:r>
            <a:r>
              <a:rPr lang="en-US" dirty="0"/>
              <a:t>, </a:t>
            </a:r>
            <a:r>
              <a:rPr lang="en-US" i="1" dirty="0" smtClean="0"/>
              <a:t>et </a:t>
            </a:r>
            <a:r>
              <a:rPr lang="en-US" i="1" dirty="0"/>
              <a:t>al.,</a:t>
            </a:r>
            <a:r>
              <a:rPr lang="en-US" dirty="0"/>
              <a:t> </a:t>
            </a:r>
            <a:r>
              <a:rPr lang="en-US" dirty="0" smtClean="0"/>
              <a:t>J. </a:t>
            </a:r>
            <a:r>
              <a:rPr lang="en-US" dirty="0"/>
              <a:t>Phys. Chem. B </a:t>
            </a:r>
            <a:r>
              <a:rPr lang="en-US" b="1" dirty="0"/>
              <a:t>2012</a:t>
            </a:r>
          </a:p>
        </p:txBody>
      </p:sp>
      <p:grpSp>
        <p:nvGrpSpPr>
          <p:cNvPr id="55" name="Group 54"/>
          <p:cNvGrpSpPr/>
          <p:nvPr/>
        </p:nvGrpSpPr>
        <p:grpSpPr>
          <a:xfrm>
            <a:off x="4836963" y="2629580"/>
            <a:ext cx="4667088" cy="3608353"/>
            <a:chOff x="4031777" y="2673098"/>
            <a:chExt cx="4667088" cy="3608353"/>
          </a:xfrm>
        </p:grpSpPr>
        <p:grpSp>
          <p:nvGrpSpPr>
            <p:cNvPr id="42" name="Group 41"/>
            <p:cNvGrpSpPr/>
            <p:nvPr/>
          </p:nvGrpSpPr>
          <p:grpSpPr>
            <a:xfrm>
              <a:off x="4031777" y="2673098"/>
              <a:ext cx="4667088" cy="3608353"/>
              <a:chOff x="4031777" y="2673098"/>
              <a:chExt cx="4667088" cy="3608353"/>
            </a:xfrm>
          </p:grpSpPr>
          <p:sp>
            <p:nvSpPr>
              <p:cNvPr id="35" name="Oval 34"/>
              <p:cNvSpPr/>
              <p:nvPr/>
            </p:nvSpPr>
            <p:spPr>
              <a:xfrm>
                <a:off x="4031777" y="3805559"/>
                <a:ext cx="618731" cy="1783431"/>
              </a:xfrm>
              <a:prstGeom prst="ellipse">
                <a:avLst/>
              </a:prstGeom>
              <a:noFill/>
              <a:ln w="50800">
                <a:solidFill>
                  <a:srgbClr val="009900"/>
                </a:solidFill>
              </a:ln>
              <a:scene3d>
                <a:camera prst="orthographicFront">
                  <a:rot lat="0" lon="0" rev="7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7350866" y="2800453"/>
                <a:ext cx="1347999" cy="646331"/>
              </a:xfrm>
              <a:prstGeom prst="rect">
                <a:avLst/>
              </a:prstGeom>
              <a:noFill/>
            </p:spPr>
            <p:txBody>
              <a:bodyPr wrap="square" rtlCol="0">
                <a:spAutoFit/>
              </a:bodyPr>
              <a:lstStyle/>
              <a:p>
                <a:r>
                  <a:rPr lang="en-US" dirty="0" smtClean="0"/>
                  <a:t>Lysine (WT)</a:t>
                </a:r>
                <a:endParaRPr lang="en-US" dirty="0"/>
              </a:p>
            </p:txBody>
          </p:sp>
          <p:sp>
            <p:nvSpPr>
              <p:cNvPr id="37" name="TextBox 36"/>
              <p:cNvSpPr txBox="1"/>
              <p:nvPr/>
            </p:nvSpPr>
            <p:spPr>
              <a:xfrm>
                <a:off x="7309451" y="5601024"/>
                <a:ext cx="1171971" cy="646331"/>
              </a:xfrm>
              <a:prstGeom prst="rect">
                <a:avLst/>
              </a:prstGeom>
              <a:noFill/>
            </p:spPr>
            <p:txBody>
              <a:bodyPr wrap="square" rtlCol="0">
                <a:spAutoFit/>
              </a:bodyPr>
              <a:lstStyle/>
              <a:p>
                <a:r>
                  <a:rPr lang="en-US" dirty="0" smtClean="0"/>
                  <a:t>Glutamic Acid</a:t>
                </a:r>
                <a:endParaRPr lang="en-US" dirty="0"/>
              </a:p>
            </p:txBody>
          </p:sp>
          <p:pic>
            <p:nvPicPr>
              <p:cNvPr id="38" name="Picture 3"/>
              <p:cNvPicPr>
                <a:picLocks noChangeAspect="1" noChangeArrowheads="1"/>
              </p:cNvPicPr>
              <p:nvPr/>
            </p:nvPicPr>
            <p:blipFill>
              <a:blip r:embed="rId4" cstate="print"/>
              <a:srcRect/>
              <a:stretch>
                <a:fillRect/>
              </a:stretch>
            </p:blipFill>
            <p:spPr bwMode="auto">
              <a:xfrm rot="15300000">
                <a:off x="5811472" y="2210216"/>
                <a:ext cx="1097323" cy="2023087"/>
              </a:xfrm>
              <a:prstGeom prst="rect">
                <a:avLst/>
              </a:prstGeom>
              <a:noFill/>
              <a:ln w="9525">
                <a:noFill/>
                <a:miter lim="800000"/>
                <a:headEnd/>
                <a:tailEnd/>
              </a:ln>
              <a:effectLst/>
            </p:spPr>
          </p:pic>
          <p:sp>
            <p:nvSpPr>
              <p:cNvPr id="39" name="Down Arrow 38"/>
              <p:cNvSpPr/>
              <p:nvPr/>
            </p:nvSpPr>
            <p:spPr>
              <a:xfrm>
                <a:off x="6327979" y="4002444"/>
                <a:ext cx="414224" cy="836264"/>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4"/>
              <p:cNvPicPr>
                <a:picLocks noChangeAspect="1" noChangeArrowheads="1"/>
              </p:cNvPicPr>
              <p:nvPr/>
            </p:nvPicPr>
            <p:blipFill>
              <a:blip r:embed="rId5" cstate="print"/>
              <a:srcRect/>
              <a:stretch>
                <a:fillRect/>
              </a:stretch>
            </p:blipFill>
            <p:spPr bwMode="auto">
              <a:xfrm rot="18000000">
                <a:off x="5836618" y="4780442"/>
                <a:ext cx="1414484" cy="1587533"/>
              </a:xfrm>
              <a:prstGeom prst="rect">
                <a:avLst/>
              </a:prstGeom>
              <a:noFill/>
              <a:ln w="9525">
                <a:noFill/>
                <a:miter lim="800000"/>
                <a:headEnd/>
                <a:tailEnd/>
              </a:ln>
              <a:effectLst/>
            </p:spPr>
          </p:pic>
        </p:grpSp>
        <p:sp>
          <p:nvSpPr>
            <p:cNvPr id="43" name="TextBox 42"/>
            <p:cNvSpPr txBox="1"/>
            <p:nvPr/>
          </p:nvSpPr>
          <p:spPr>
            <a:xfrm>
              <a:off x="4165507" y="4774862"/>
              <a:ext cx="832163" cy="472215"/>
            </a:xfrm>
            <a:prstGeom prst="rect">
              <a:avLst/>
            </a:prstGeom>
            <a:noFill/>
          </p:spPr>
          <p:txBody>
            <a:bodyPr wrap="none" rtlCol="0">
              <a:spAutoFit/>
            </a:bodyPr>
            <a:lstStyle/>
            <a:p>
              <a:r>
                <a:rPr lang="en-US" sz="2800" b="1" dirty="0" smtClean="0">
                  <a:solidFill>
                    <a:schemeClr val="tx1">
                      <a:lumMod val="95000"/>
                      <a:lumOff val="5000"/>
                    </a:schemeClr>
                  </a:solidFill>
                </a:rPr>
                <a:t>K31E</a:t>
              </a:r>
              <a:endParaRPr lang="en-US" sz="2800" b="1" dirty="0">
                <a:solidFill>
                  <a:schemeClr val="tx1">
                    <a:lumMod val="95000"/>
                    <a:lumOff val="5000"/>
                  </a:schemeClr>
                </a:solidFill>
              </a:endParaRPr>
            </a:p>
          </p:txBody>
        </p:sp>
      </p:grpSp>
      <p:grpSp>
        <p:nvGrpSpPr>
          <p:cNvPr id="56" name="Group 55"/>
          <p:cNvGrpSpPr/>
          <p:nvPr/>
        </p:nvGrpSpPr>
        <p:grpSpPr>
          <a:xfrm>
            <a:off x="4768507" y="2217205"/>
            <a:ext cx="4694128" cy="4087417"/>
            <a:chOff x="3920779" y="2259944"/>
            <a:chExt cx="4694128" cy="4087417"/>
          </a:xfrm>
        </p:grpSpPr>
        <p:sp>
          <p:nvSpPr>
            <p:cNvPr id="57" name="TextBox 56"/>
            <p:cNvSpPr txBox="1"/>
            <p:nvPr/>
          </p:nvSpPr>
          <p:spPr>
            <a:xfrm>
              <a:off x="3920779" y="3555955"/>
              <a:ext cx="812753" cy="447206"/>
            </a:xfrm>
            <a:prstGeom prst="rect">
              <a:avLst/>
            </a:prstGeom>
            <a:noFill/>
          </p:spPr>
          <p:txBody>
            <a:bodyPr wrap="none" rtlCol="0">
              <a:spAutoFit/>
            </a:bodyPr>
            <a:lstStyle/>
            <a:p>
              <a:r>
                <a:rPr lang="en-US" sz="2800" b="1" dirty="0" smtClean="0">
                  <a:solidFill>
                    <a:schemeClr val="tx1">
                      <a:lumMod val="95000"/>
                      <a:lumOff val="5000"/>
                    </a:schemeClr>
                  </a:solidFill>
                </a:rPr>
                <a:t>E30D</a:t>
              </a:r>
              <a:endParaRPr lang="en-US" sz="2800" b="1" dirty="0">
                <a:solidFill>
                  <a:schemeClr val="tx1">
                    <a:lumMod val="95000"/>
                    <a:lumOff val="5000"/>
                  </a:schemeClr>
                </a:solidFill>
              </a:endParaRPr>
            </a:p>
          </p:txBody>
        </p:sp>
        <p:grpSp>
          <p:nvGrpSpPr>
            <p:cNvPr id="58" name="Group 57"/>
            <p:cNvGrpSpPr/>
            <p:nvPr/>
          </p:nvGrpSpPr>
          <p:grpSpPr>
            <a:xfrm>
              <a:off x="4694052" y="2259944"/>
              <a:ext cx="3920855" cy="4087417"/>
              <a:chOff x="4694052" y="2259944"/>
              <a:chExt cx="3920855" cy="4087417"/>
            </a:xfrm>
          </p:grpSpPr>
          <p:sp>
            <p:nvSpPr>
              <p:cNvPr id="59" name="Oval 58"/>
              <p:cNvSpPr/>
              <p:nvPr/>
            </p:nvSpPr>
            <p:spPr>
              <a:xfrm rot="2064603">
                <a:off x="4694052" y="3306385"/>
                <a:ext cx="894340" cy="1382163"/>
              </a:xfrm>
              <a:prstGeom prst="ellipse">
                <a:avLst/>
              </a:prstGeom>
              <a:noFill/>
              <a:ln w="50800">
                <a:solidFill>
                  <a:srgbClr val="C00000"/>
                </a:solid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7281841" y="2776332"/>
                <a:ext cx="1305457" cy="646331"/>
              </a:xfrm>
              <a:prstGeom prst="rect">
                <a:avLst/>
              </a:prstGeom>
              <a:noFill/>
            </p:spPr>
            <p:txBody>
              <a:bodyPr wrap="square" rtlCol="0">
                <a:spAutoFit/>
              </a:bodyPr>
              <a:lstStyle/>
              <a:p>
                <a:r>
                  <a:rPr lang="en-US" dirty="0" smtClean="0"/>
                  <a:t>Glutamic Acid</a:t>
                </a:r>
                <a:r>
                  <a:rPr lang="en-US" dirty="0" smtClean="0"/>
                  <a:t> </a:t>
                </a:r>
                <a:endParaRPr lang="en-US" dirty="0"/>
              </a:p>
            </p:txBody>
          </p:sp>
          <p:sp>
            <p:nvSpPr>
              <p:cNvPr id="61" name="TextBox 60"/>
              <p:cNvSpPr txBox="1"/>
              <p:nvPr/>
            </p:nvSpPr>
            <p:spPr>
              <a:xfrm>
                <a:off x="7309451" y="5591602"/>
                <a:ext cx="1305456" cy="646331"/>
              </a:xfrm>
              <a:prstGeom prst="rect">
                <a:avLst/>
              </a:prstGeom>
              <a:noFill/>
            </p:spPr>
            <p:txBody>
              <a:bodyPr wrap="square" rtlCol="0">
                <a:spAutoFit/>
              </a:bodyPr>
              <a:lstStyle/>
              <a:p>
                <a:r>
                  <a:rPr lang="en-US" dirty="0" smtClean="0"/>
                  <a:t>Aspartic Acid</a:t>
                </a:r>
                <a:endParaRPr lang="en-US" dirty="0"/>
              </a:p>
            </p:txBody>
          </p:sp>
          <p:sp>
            <p:nvSpPr>
              <p:cNvPr id="62" name="Down Arrow 61"/>
              <p:cNvSpPr/>
              <p:nvPr/>
            </p:nvSpPr>
            <p:spPr>
              <a:xfrm>
                <a:off x="6314225" y="3956647"/>
                <a:ext cx="437388" cy="883029"/>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4"/>
              <p:cNvPicPr>
                <a:picLocks noChangeAspect="1" noChangeArrowheads="1"/>
              </p:cNvPicPr>
              <p:nvPr/>
            </p:nvPicPr>
            <p:blipFill>
              <a:blip r:embed="rId5" cstate="print"/>
              <a:srcRect/>
              <a:stretch>
                <a:fillRect/>
              </a:stretch>
            </p:blipFill>
            <p:spPr bwMode="auto">
              <a:xfrm rot="17100000">
                <a:off x="5695279" y="2168581"/>
                <a:ext cx="1493585" cy="1676312"/>
              </a:xfrm>
              <a:prstGeom prst="rect">
                <a:avLst/>
              </a:prstGeom>
              <a:noFill/>
              <a:ln w="9525">
                <a:noFill/>
                <a:miter lim="800000"/>
                <a:headEnd/>
                <a:tailEnd/>
              </a:ln>
              <a:effectLst/>
            </p:spPr>
          </p:pic>
          <p:pic>
            <p:nvPicPr>
              <p:cNvPr id="64" name="Picture 2"/>
              <p:cNvPicPr>
                <a:picLocks noChangeAspect="1" noChangeArrowheads="1"/>
              </p:cNvPicPr>
              <p:nvPr/>
            </p:nvPicPr>
            <p:blipFill>
              <a:blip r:embed="rId6" cstate="print"/>
              <a:srcRect/>
              <a:stretch>
                <a:fillRect/>
              </a:stretch>
            </p:blipFill>
            <p:spPr bwMode="auto">
              <a:xfrm rot="15300000">
                <a:off x="6039138" y="5125767"/>
                <a:ext cx="1136525" cy="1306663"/>
              </a:xfrm>
              <a:prstGeom prst="rect">
                <a:avLst/>
              </a:prstGeom>
              <a:noFill/>
              <a:ln w="9525">
                <a:noFill/>
                <a:miter lim="800000"/>
                <a:headEnd/>
                <a:tailEnd/>
              </a:ln>
              <a:effectLst/>
            </p:spPr>
          </p:pic>
        </p:grpSp>
      </p:grpSp>
    </p:spTree>
    <p:extLst>
      <p:ext uri="{BB962C8B-B14F-4D97-AF65-F5344CB8AC3E}">
        <p14:creationId xmlns:p14="http://schemas.microsoft.com/office/powerpoint/2010/main" val="6235728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0" y="364671"/>
            <a:ext cx="9144000" cy="1698402"/>
          </a:xfrm>
        </p:spPr>
        <p:txBody>
          <a:bodyPr>
            <a:noAutofit/>
          </a:bodyPr>
          <a:lstStyle/>
          <a:p>
            <a:r>
              <a:rPr lang="en-US" sz="3600" dirty="0"/>
              <a:t>Goal: </a:t>
            </a:r>
            <a:br>
              <a:rPr lang="en-US" sz="3600" dirty="0"/>
            </a:br>
            <a:r>
              <a:rPr lang="en-US" sz="3600" dirty="0"/>
              <a:t>Validate Computational Electrostatic Techniques Against Experimental Stark Shifts</a:t>
            </a:r>
            <a:endParaRPr lang="en-US" sz="3600" dirty="0"/>
          </a:p>
        </p:txBody>
      </p:sp>
      <p:pic>
        <p:nvPicPr>
          <p:cNvPr id="6" name="Content Placeholder 5"/>
          <p:cNvPicPr>
            <a:picLocks noGrp="1" noChangeAspect="1"/>
          </p:cNvPicPr>
          <p:nvPr>
            <p:ph sz="half" idx="1"/>
          </p:nvPr>
        </p:nvPicPr>
        <p:blipFill>
          <a:blip r:embed="rId4"/>
          <a:srcRect t="-9515" b="-9515"/>
          <a:stretch>
            <a:fillRect/>
          </a:stretch>
        </p:blipFill>
        <p:spPr>
          <a:xfrm>
            <a:off x="0" y="1658684"/>
            <a:ext cx="4038600" cy="4718304"/>
          </a:xfrm>
        </p:spPr>
      </p:pic>
      <p:graphicFrame>
        <p:nvGraphicFramePr>
          <p:cNvPr id="7" name="Object 3"/>
          <p:cNvGraphicFramePr>
            <a:graphicFrameLocks noChangeAspect="1"/>
          </p:cNvGraphicFramePr>
          <p:nvPr>
            <p:extLst>
              <p:ext uri="{D42A27DB-BD31-4B8C-83A1-F6EECF244321}">
                <p14:modId xmlns:p14="http://schemas.microsoft.com/office/powerpoint/2010/main" val="1810928499"/>
              </p:ext>
            </p:extLst>
          </p:nvPr>
        </p:nvGraphicFramePr>
        <p:xfrm>
          <a:off x="3672682" y="5934075"/>
          <a:ext cx="1798637" cy="442913"/>
        </p:xfrm>
        <a:graphic>
          <a:graphicData uri="http://schemas.openxmlformats.org/presentationml/2006/ole">
            <mc:AlternateContent xmlns:mc="http://schemas.openxmlformats.org/markup-compatibility/2006">
              <mc:Choice xmlns:v="urn:schemas-microsoft-com:vml" Requires="v">
                <p:oleObj spid="_x0000_s13621" name="Equation" r:id="rId5" imgW="927100" imgH="228600" progId="Equation.3">
                  <p:embed/>
                </p:oleObj>
              </mc:Choice>
              <mc:Fallback>
                <p:oleObj name="Equation" r:id="rId5" imgW="927100" imgH="228600" progId="Equation.3">
                  <p:embed/>
                  <p:pic>
                    <p:nvPicPr>
                      <p:cNvPr id="0" name=""/>
                      <p:cNvPicPr>
                        <a:picLocks noChangeAspect="1" noChangeArrowheads="1"/>
                      </p:cNvPicPr>
                      <p:nvPr/>
                    </p:nvPicPr>
                    <p:blipFill>
                      <a:blip r:embed="rId6"/>
                      <a:srcRect/>
                      <a:stretch>
                        <a:fillRect/>
                      </a:stretch>
                    </p:blipFill>
                    <p:spPr bwMode="auto">
                      <a:xfrm>
                        <a:off x="3672682" y="5934075"/>
                        <a:ext cx="1798637"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 name="TextBox 7"/>
          <p:cNvSpPr txBox="1"/>
          <p:nvPr/>
        </p:nvSpPr>
        <p:spPr>
          <a:xfrm>
            <a:off x="0" y="6487403"/>
            <a:ext cx="4224290" cy="369332"/>
          </a:xfrm>
          <a:prstGeom prst="rect">
            <a:avLst/>
          </a:prstGeom>
          <a:noFill/>
        </p:spPr>
        <p:txBody>
          <a:bodyPr wrap="square" rtlCol="0">
            <a:spAutoFit/>
          </a:bodyPr>
          <a:lstStyle/>
          <a:p>
            <a:r>
              <a:rPr lang="en-US" dirty="0" err="1"/>
              <a:t>Ragain</a:t>
            </a:r>
            <a:r>
              <a:rPr lang="en-US" dirty="0"/>
              <a:t>, </a:t>
            </a:r>
            <a:r>
              <a:rPr lang="en-US" i="1" dirty="0" smtClean="0"/>
              <a:t>et </a:t>
            </a:r>
            <a:r>
              <a:rPr lang="en-US" i="1" dirty="0"/>
              <a:t>al.,</a:t>
            </a:r>
            <a:r>
              <a:rPr lang="en-US" dirty="0"/>
              <a:t> </a:t>
            </a:r>
            <a:r>
              <a:rPr lang="en-US" dirty="0" smtClean="0"/>
              <a:t>J. </a:t>
            </a:r>
            <a:r>
              <a:rPr lang="en-US" dirty="0"/>
              <a:t>Phys. Chem. B </a:t>
            </a:r>
            <a:r>
              <a:rPr lang="en-US" b="1" dirty="0"/>
              <a:t>2012</a:t>
            </a:r>
          </a:p>
        </p:txBody>
      </p:sp>
      <p:pic>
        <p:nvPicPr>
          <p:cNvPr id="12" name="Content Placeholder 6"/>
          <p:cNvPicPr>
            <a:picLocks noGrp="1" noChangeAspect="1"/>
          </p:cNvPicPr>
          <p:nvPr>
            <p:ph sz="half" idx="2"/>
          </p:nvPr>
        </p:nvPicPr>
        <p:blipFill rotWithShape="1">
          <a:blip r:embed="rId7"/>
          <a:srcRect l="6014" t="13865" r="9927" b="4459"/>
          <a:stretch/>
        </p:blipFill>
        <p:spPr>
          <a:xfrm>
            <a:off x="4411035" y="2063073"/>
            <a:ext cx="4732965" cy="3909527"/>
          </a:xfrm>
          <a:prstGeom prst="rect">
            <a:avLst/>
          </a:prstGeom>
        </p:spPr>
      </p:pic>
      <p:sp>
        <p:nvSpPr>
          <p:cNvPr id="9" name="TextBox 8"/>
          <p:cNvSpPr txBox="1"/>
          <p:nvPr/>
        </p:nvSpPr>
        <p:spPr>
          <a:xfrm>
            <a:off x="0" y="6488668"/>
            <a:ext cx="4224290" cy="369332"/>
          </a:xfrm>
          <a:prstGeom prst="rect">
            <a:avLst/>
          </a:prstGeom>
          <a:noFill/>
          <a:ln w="38100" cmpd="sng">
            <a:solidFill>
              <a:srgbClr val="FF0000"/>
            </a:solidFill>
          </a:ln>
        </p:spPr>
        <p:txBody>
          <a:bodyPr wrap="square" rtlCol="0">
            <a:spAutoFit/>
          </a:bodyPr>
          <a:lstStyle/>
          <a:p>
            <a:r>
              <a:rPr lang="en-US" dirty="0" err="1"/>
              <a:t>Ragain</a:t>
            </a:r>
            <a:r>
              <a:rPr lang="en-US" dirty="0"/>
              <a:t>, </a:t>
            </a:r>
            <a:r>
              <a:rPr lang="en-US" i="1" dirty="0" smtClean="0"/>
              <a:t>et </a:t>
            </a:r>
            <a:r>
              <a:rPr lang="en-US" i="1" dirty="0"/>
              <a:t>al.,</a:t>
            </a:r>
            <a:r>
              <a:rPr lang="en-US" dirty="0"/>
              <a:t> </a:t>
            </a:r>
            <a:r>
              <a:rPr lang="en-US" dirty="0" smtClean="0"/>
              <a:t>J. </a:t>
            </a:r>
            <a:r>
              <a:rPr lang="en-US" dirty="0"/>
              <a:t>Phys. Chem. B </a:t>
            </a:r>
            <a:r>
              <a:rPr lang="en-US" b="1" dirty="0"/>
              <a:t>2012</a:t>
            </a:r>
          </a:p>
        </p:txBody>
      </p:sp>
    </p:spTree>
    <p:extLst>
      <p:ext uri="{BB962C8B-B14F-4D97-AF65-F5344CB8AC3E}">
        <p14:creationId xmlns:p14="http://schemas.microsoft.com/office/powerpoint/2010/main" val="18094131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425"/>
            <a:ext cx="8229600" cy="990600"/>
          </a:xfrm>
        </p:spPr>
        <p:txBody>
          <a:bodyPr/>
          <a:lstStyle/>
          <a:p>
            <a:r>
              <a:rPr lang="en-US" dirty="0" smtClean="0"/>
              <a:t>Computational Approach</a:t>
            </a:r>
            <a:endParaRPr lang="en-US" dirty="0"/>
          </a:p>
        </p:txBody>
      </p:sp>
      <p:grpSp>
        <p:nvGrpSpPr>
          <p:cNvPr id="36" name="Group 35"/>
          <p:cNvGrpSpPr/>
          <p:nvPr/>
        </p:nvGrpSpPr>
        <p:grpSpPr>
          <a:xfrm>
            <a:off x="161776" y="900595"/>
            <a:ext cx="1970213" cy="2971800"/>
            <a:chOff x="1" y="1025787"/>
            <a:chExt cx="2175267" cy="3257811"/>
          </a:xfrm>
        </p:grpSpPr>
        <p:pic>
          <p:nvPicPr>
            <p:cNvPr id="5" name="Picture 4" descr="pdb.tga"/>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38499" y="1108623"/>
              <a:ext cx="2136769" cy="3174975"/>
            </a:xfrm>
            <a:prstGeom prst="rect">
              <a:avLst/>
            </a:prstGeom>
          </p:spPr>
        </p:pic>
        <p:sp>
          <p:nvSpPr>
            <p:cNvPr id="9" name="TextBox 8"/>
            <p:cNvSpPr txBox="1"/>
            <p:nvPr/>
          </p:nvSpPr>
          <p:spPr>
            <a:xfrm>
              <a:off x="38499" y="1098983"/>
              <a:ext cx="2136769" cy="369332"/>
            </a:xfrm>
            <a:prstGeom prst="rect">
              <a:avLst/>
            </a:prstGeom>
            <a:solidFill>
              <a:schemeClr val="bg1"/>
            </a:solidFill>
          </p:spPr>
          <p:txBody>
            <a:bodyPr wrap="square" rtlCol="0">
              <a:spAutoFit/>
            </a:bodyPr>
            <a:lstStyle/>
            <a:p>
              <a:pPr algn="ctr"/>
              <a:r>
                <a:rPr lang="en-US" dirty="0" smtClean="0"/>
                <a:t>PDB Structure</a:t>
              </a:r>
              <a:endParaRPr lang="en-US" dirty="0"/>
            </a:p>
          </p:txBody>
        </p:sp>
        <p:sp>
          <p:nvSpPr>
            <p:cNvPr id="12" name="Rectangle 11"/>
            <p:cNvSpPr/>
            <p:nvPr/>
          </p:nvSpPr>
          <p:spPr>
            <a:xfrm>
              <a:off x="1" y="1025787"/>
              <a:ext cx="2175267"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a:grpSpLocks noChangeAspect="1"/>
          </p:cNvGrpSpPr>
          <p:nvPr/>
        </p:nvGrpSpPr>
        <p:grpSpPr>
          <a:xfrm>
            <a:off x="2354519" y="895347"/>
            <a:ext cx="2299164" cy="2971800"/>
            <a:chOff x="2175268" y="1025787"/>
            <a:chExt cx="2508425" cy="3242282"/>
          </a:xfrm>
        </p:grpSpPr>
        <p:pic>
          <p:nvPicPr>
            <p:cNvPr id="6" name="Picture 5" descr="md-time.tga"/>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H="1">
              <a:off x="2451829" y="1108623"/>
              <a:ext cx="2035586" cy="2867429"/>
            </a:xfrm>
            <a:prstGeom prst="rect">
              <a:avLst/>
            </a:prstGeom>
          </p:spPr>
        </p:pic>
        <p:grpSp>
          <p:nvGrpSpPr>
            <p:cNvPr id="8" name="Group 7"/>
            <p:cNvGrpSpPr/>
            <p:nvPr/>
          </p:nvGrpSpPr>
          <p:grpSpPr>
            <a:xfrm>
              <a:off x="2175268" y="3806335"/>
              <a:ext cx="2508425" cy="461696"/>
              <a:chOff x="2175267" y="4431918"/>
              <a:chExt cx="2508425" cy="461696"/>
            </a:xfrm>
          </p:grpSpPr>
          <p:sp>
            <p:nvSpPr>
              <p:cNvPr id="25" name="Rectangle 24"/>
              <p:cNvSpPr/>
              <p:nvPr/>
            </p:nvSpPr>
            <p:spPr>
              <a:xfrm>
                <a:off x="2411956" y="4431918"/>
                <a:ext cx="1936910" cy="169717"/>
              </a:xfrm>
              <a:prstGeom prst="rect">
                <a:avLst/>
              </a:prstGeom>
              <a:gradFill>
                <a:gsLst>
                  <a:gs pos="0">
                    <a:srgbClr val="FF0000"/>
                  </a:gs>
                  <a:gs pos="100000">
                    <a:srgbClr val="0000FF"/>
                  </a:gs>
                  <a:gs pos="50000">
                    <a:schemeClr val="bg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2175267" y="4524282"/>
                <a:ext cx="695586" cy="369332"/>
              </a:xfrm>
              <a:prstGeom prst="rect">
                <a:avLst/>
              </a:prstGeom>
              <a:noFill/>
            </p:spPr>
            <p:txBody>
              <a:bodyPr wrap="none" rtlCol="0">
                <a:spAutoFit/>
              </a:bodyPr>
              <a:lstStyle/>
              <a:p>
                <a:r>
                  <a:rPr lang="en-US" dirty="0" smtClean="0"/>
                  <a:t>T </a:t>
                </a:r>
                <a:r>
                  <a:rPr lang="en-US" baseline="-25000" dirty="0" smtClean="0"/>
                  <a:t>initial</a:t>
                </a:r>
                <a:endParaRPr lang="en-US" dirty="0"/>
              </a:p>
            </p:txBody>
          </p:sp>
          <p:sp>
            <p:nvSpPr>
              <p:cNvPr id="27" name="TextBox 26"/>
              <p:cNvSpPr txBox="1"/>
              <p:nvPr/>
            </p:nvSpPr>
            <p:spPr>
              <a:xfrm>
                <a:off x="4063022" y="4524282"/>
                <a:ext cx="620670" cy="369332"/>
              </a:xfrm>
              <a:prstGeom prst="rect">
                <a:avLst/>
              </a:prstGeom>
              <a:noFill/>
            </p:spPr>
            <p:txBody>
              <a:bodyPr wrap="none" rtlCol="0">
                <a:spAutoFit/>
              </a:bodyPr>
              <a:lstStyle/>
              <a:p>
                <a:r>
                  <a:rPr lang="en-US" dirty="0" smtClean="0"/>
                  <a:t>T </a:t>
                </a:r>
                <a:r>
                  <a:rPr lang="en-US" baseline="-25000" dirty="0" smtClean="0"/>
                  <a:t>final</a:t>
                </a:r>
                <a:endParaRPr lang="en-US" dirty="0"/>
              </a:p>
            </p:txBody>
          </p:sp>
        </p:grpSp>
        <p:sp>
          <p:nvSpPr>
            <p:cNvPr id="10" name="TextBox 9"/>
            <p:cNvSpPr txBox="1"/>
            <p:nvPr/>
          </p:nvSpPr>
          <p:spPr>
            <a:xfrm>
              <a:off x="2175269" y="1098983"/>
              <a:ext cx="2508424" cy="369332"/>
            </a:xfrm>
            <a:prstGeom prst="rect">
              <a:avLst/>
            </a:prstGeom>
            <a:solidFill>
              <a:schemeClr val="bg1"/>
            </a:solidFill>
          </p:spPr>
          <p:txBody>
            <a:bodyPr wrap="square" rtlCol="0">
              <a:spAutoFit/>
            </a:bodyPr>
            <a:lstStyle/>
            <a:p>
              <a:pPr algn="ctr"/>
              <a:r>
                <a:rPr lang="en-US" dirty="0" smtClean="0"/>
                <a:t>MD Ensemble</a:t>
              </a:r>
              <a:endParaRPr lang="en-US" dirty="0"/>
            </a:p>
          </p:txBody>
        </p:sp>
        <p:sp>
          <p:nvSpPr>
            <p:cNvPr id="13" name="Rectangle 12"/>
            <p:cNvSpPr/>
            <p:nvPr/>
          </p:nvSpPr>
          <p:spPr>
            <a:xfrm>
              <a:off x="2175268" y="1025787"/>
              <a:ext cx="2508425"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a:grpSpLocks noChangeAspect="1"/>
          </p:cNvGrpSpPr>
          <p:nvPr/>
        </p:nvGrpSpPr>
        <p:grpSpPr>
          <a:xfrm>
            <a:off x="6824471" y="853065"/>
            <a:ext cx="2031359" cy="2971788"/>
            <a:chOff x="6840796" y="1025787"/>
            <a:chExt cx="2233395" cy="3267356"/>
          </a:xfrm>
        </p:grpSpPr>
        <p:grpSp>
          <p:nvGrpSpPr>
            <p:cNvPr id="28" name="Group 27"/>
            <p:cNvGrpSpPr/>
            <p:nvPr/>
          </p:nvGrpSpPr>
          <p:grpSpPr>
            <a:xfrm>
              <a:off x="6840796" y="1098983"/>
              <a:ext cx="2233395" cy="3194160"/>
              <a:chOff x="6840796" y="1098983"/>
              <a:chExt cx="2233395" cy="3194160"/>
            </a:xfrm>
          </p:grpSpPr>
          <p:pic>
            <p:nvPicPr>
              <p:cNvPr id="31" name="Picture 30" descr="electrostatics.tga"/>
              <p:cNvPicPr>
                <a:picLocks noChangeAspect="1"/>
              </p:cNvPicPr>
              <p:nvPr/>
            </p:nvPicPr>
            <p:blipFill rotWithShape="1">
              <a:blip r:embed="rId5" cstate="print">
                <a:extLst>
                  <a:ext uri="{28A0092B-C50C-407E-A947-70E740481C1C}">
                    <a14:useLocalDpi xmlns:a14="http://schemas.microsoft.com/office/drawing/2010/main"/>
                  </a:ext>
                </a:extLst>
              </a:blip>
              <a:srcRect t="11728" b="6401"/>
              <a:stretch/>
            </p:blipFill>
            <p:spPr>
              <a:xfrm>
                <a:off x="6852759" y="1108623"/>
                <a:ext cx="2179661" cy="2565152"/>
              </a:xfrm>
              <a:prstGeom prst="rect">
                <a:avLst/>
              </a:prstGeom>
            </p:spPr>
          </p:pic>
          <p:sp>
            <p:nvSpPr>
              <p:cNvPr id="11" name="TextBox 10"/>
              <p:cNvSpPr txBox="1"/>
              <p:nvPr/>
            </p:nvSpPr>
            <p:spPr>
              <a:xfrm>
                <a:off x="6852759" y="1098983"/>
                <a:ext cx="2179661" cy="406065"/>
              </a:xfrm>
              <a:prstGeom prst="rect">
                <a:avLst/>
              </a:prstGeom>
              <a:solidFill>
                <a:schemeClr val="bg1"/>
              </a:solidFill>
            </p:spPr>
            <p:txBody>
              <a:bodyPr wrap="square" rtlCol="0">
                <a:spAutoFit/>
              </a:bodyPr>
              <a:lstStyle/>
              <a:p>
                <a:pPr algn="ctr"/>
                <a:r>
                  <a:rPr lang="en-US" dirty="0" smtClean="0"/>
                  <a:t>Electrostatic Field</a:t>
                </a:r>
                <a:endParaRPr lang="en-US" dirty="0"/>
              </a:p>
            </p:txBody>
          </p:sp>
          <p:grpSp>
            <p:nvGrpSpPr>
              <p:cNvPr id="21" name="Group 20"/>
              <p:cNvGrpSpPr/>
              <p:nvPr/>
            </p:nvGrpSpPr>
            <p:grpSpPr>
              <a:xfrm rot="16200000">
                <a:off x="7662990" y="2881942"/>
                <a:ext cx="589007" cy="2233395"/>
                <a:chOff x="8096161" y="1945516"/>
                <a:chExt cx="589007" cy="3996625"/>
              </a:xfrm>
            </p:grpSpPr>
            <p:pic>
              <p:nvPicPr>
                <p:cNvPr id="22" name="Picture 22"/>
                <p:cNvPicPr>
                  <a:picLocks noChangeAspect="1" noChangeArrowheads="1"/>
                </p:cNvPicPr>
                <p:nvPr/>
              </p:nvPicPr>
              <p:blipFill>
                <a:blip r:embed="rId6" cstate="print">
                  <a:clrChange>
                    <a:clrFrom>
                      <a:srgbClr val="FFFFFE"/>
                    </a:clrFrom>
                    <a:clrTo>
                      <a:srgbClr val="FFFFFE">
                        <a:alpha val="0"/>
                      </a:srgbClr>
                    </a:clrTo>
                  </a:clrChange>
                  <a:extLst>
                    <a:ext uri="{28A0092B-C50C-407E-A947-70E740481C1C}">
                      <a14:useLocalDpi xmlns:a14="http://schemas.microsoft.com/office/drawing/2010/main"/>
                    </a:ext>
                  </a:extLst>
                </a:blip>
                <a:srcRect/>
                <a:stretch>
                  <a:fillRect/>
                </a:stretch>
              </p:blipFill>
              <p:spPr bwMode="auto">
                <a:xfrm rot="5400000">
                  <a:off x="6880343" y="3884454"/>
                  <a:ext cx="3479475" cy="130175"/>
                </a:xfrm>
                <a:prstGeom prst="rect">
                  <a:avLst/>
                </a:prstGeom>
                <a:noFill/>
                <a:ln w="9525">
                  <a:noFill/>
                  <a:miter lim="800000"/>
                  <a:headEnd/>
                  <a:tailEnd/>
                </a:ln>
              </p:spPr>
            </p:pic>
            <p:sp>
              <p:nvSpPr>
                <p:cNvPr id="23" name="Text Box 5"/>
                <p:cNvSpPr txBox="1">
                  <a:spLocks noChangeArrowheads="1"/>
                </p:cNvSpPr>
                <p:nvPr/>
              </p:nvSpPr>
              <p:spPr bwMode="auto">
                <a:xfrm rot="5400000">
                  <a:off x="7536932" y="4798136"/>
                  <a:ext cx="1703235" cy="584776"/>
                </a:xfrm>
                <a:prstGeom prst="rect">
                  <a:avLst/>
                </a:prstGeom>
                <a:noFill/>
                <a:ln w="9525">
                  <a:noFill/>
                  <a:miter lim="800000"/>
                  <a:headEnd/>
                  <a:tailEnd/>
                </a:ln>
              </p:spPr>
              <p:txBody>
                <a:bodyPr wrap="none">
                  <a:prstTxWarp prst="textNoShape">
                    <a:avLst/>
                  </a:prstTxWarp>
                  <a:spAutoFit/>
                </a:bodyPr>
                <a:lstStyle/>
                <a:p>
                  <a:pPr algn="r"/>
                  <a:r>
                    <a:rPr lang="en-US" sz="1600" dirty="0">
                      <a:ea typeface="ヒラギノ角ゴ Pro W3" pitchFamily="28" charset="-128"/>
                      <a:cs typeface="Calibri"/>
                    </a:rPr>
                    <a:t> </a:t>
                  </a:r>
                  <a:r>
                    <a:rPr lang="en-US" sz="1600" dirty="0">
                      <a:latin typeface="Calibri"/>
                      <a:ea typeface="ヒラギノ角ゴ Pro W3" pitchFamily="28" charset="-128"/>
                      <a:cs typeface="Calibri"/>
                    </a:rPr>
                    <a:t>≥</a:t>
                  </a:r>
                  <a:r>
                    <a:rPr lang="en-US" sz="1600" dirty="0" smtClean="0">
                      <a:ea typeface="ヒラギノ角ゴ Pro W3" pitchFamily="28" charset="-128"/>
                      <a:cs typeface="Calibri"/>
                    </a:rPr>
                    <a:t> </a:t>
                  </a:r>
                  <a:r>
                    <a:rPr lang="en-US" sz="1600" dirty="0" smtClean="0">
                      <a:ea typeface="ヒラギノ角ゴ Pro W3" pitchFamily="28" charset="-128"/>
                      <a:cs typeface="Calibri"/>
                    </a:rPr>
                    <a:t>+1.5</a:t>
                  </a:r>
                </a:p>
                <a:p>
                  <a:pPr algn="r"/>
                  <a:r>
                    <a:rPr lang="en-US" sz="1600" dirty="0" smtClean="0">
                      <a:ea typeface="ヒラギノ角ゴ Pro W3" pitchFamily="28" charset="-128"/>
                      <a:cs typeface="Calibri"/>
                    </a:rPr>
                    <a:t>MV/cm</a:t>
                  </a:r>
                  <a:r>
                    <a:rPr lang="en-US" sz="1600" baseline="30000" dirty="0" smtClean="0">
                      <a:ea typeface="ヒラギノ角ゴ Pro W3" pitchFamily="28" charset="-128"/>
                      <a:cs typeface="Calibri"/>
                    </a:rPr>
                    <a:t>-1</a:t>
                  </a:r>
                  <a:endParaRPr lang="en-US" sz="1600" baseline="30000" dirty="0">
                    <a:ea typeface="ヒラギノ角ゴ Pro W3" pitchFamily="28" charset="-128"/>
                    <a:cs typeface="Calibri"/>
                  </a:endParaRPr>
                </a:p>
              </p:txBody>
            </p:sp>
            <p:sp>
              <p:nvSpPr>
                <p:cNvPr id="24" name="Text Box 6"/>
                <p:cNvSpPr txBox="1">
                  <a:spLocks noChangeArrowheads="1"/>
                </p:cNvSpPr>
                <p:nvPr/>
              </p:nvSpPr>
              <p:spPr bwMode="auto">
                <a:xfrm rot="5400000">
                  <a:off x="7567499" y="2474178"/>
                  <a:ext cx="1642100" cy="584776"/>
                </a:xfrm>
                <a:prstGeom prst="rect">
                  <a:avLst/>
                </a:prstGeom>
                <a:noFill/>
                <a:ln w="9525">
                  <a:noFill/>
                  <a:miter lim="800000"/>
                  <a:headEnd/>
                  <a:tailEnd/>
                </a:ln>
              </p:spPr>
              <p:txBody>
                <a:bodyPr wrap="none">
                  <a:prstTxWarp prst="textNoShape">
                    <a:avLst/>
                  </a:prstTxWarp>
                  <a:spAutoFit/>
                </a:bodyPr>
                <a:lstStyle/>
                <a:p>
                  <a:r>
                    <a:rPr lang="en-US" sz="1600" dirty="0">
                      <a:latin typeface="Calibri"/>
                      <a:ea typeface="ヒラギノ角ゴ Pro W3" pitchFamily="28" charset="-128"/>
                      <a:cs typeface="Calibri"/>
                    </a:rPr>
                    <a:t> </a:t>
                  </a:r>
                  <a:r>
                    <a:rPr lang="en-US" sz="1600" dirty="0" smtClean="0">
                      <a:latin typeface="Calibri"/>
                      <a:ea typeface="ヒラギノ角ゴ Pro W3" pitchFamily="28" charset="-128"/>
                      <a:cs typeface="Calibri"/>
                    </a:rPr>
                    <a:t>≤ -</a:t>
                  </a:r>
                  <a:r>
                    <a:rPr lang="en-US" sz="1600" dirty="0" smtClean="0">
                      <a:latin typeface="Calibri"/>
                      <a:ea typeface="ヒラギノ角ゴ Pro W3" pitchFamily="28" charset="-128"/>
                      <a:cs typeface="Calibri"/>
                    </a:rPr>
                    <a:t>1.5</a:t>
                  </a:r>
                </a:p>
                <a:p>
                  <a:r>
                    <a:rPr lang="en-US" sz="1600" dirty="0" smtClean="0">
                      <a:latin typeface="Calibri"/>
                      <a:ea typeface="ヒラギノ角ゴ Pro W3" pitchFamily="28" charset="-128"/>
                      <a:cs typeface="Calibri"/>
                    </a:rPr>
                    <a:t>MV/cm</a:t>
                  </a:r>
                  <a:r>
                    <a:rPr lang="en-US" sz="1600" baseline="30000" dirty="0" smtClean="0">
                      <a:latin typeface="Calibri"/>
                      <a:ea typeface="ヒラギノ角ゴ Pro W3" pitchFamily="28" charset="-128"/>
                      <a:cs typeface="Calibri"/>
                    </a:rPr>
                    <a:t>-1</a:t>
                  </a:r>
                  <a:endParaRPr lang="en-US" sz="1600" baseline="30000" dirty="0">
                    <a:latin typeface="Calibri"/>
                    <a:ea typeface="ヒラギノ角ゴ Pro W3" pitchFamily="28" charset="-128"/>
                    <a:cs typeface="Calibri"/>
                  </a:endParaRPr>
                </a:p>
              </p:txBody>
            </p:sp>
          </p:grpSp>
        </p:grpSp>
        <p:sp>
          <p:nvSpPr>
            <p:cNvPr id="14" name="Rectangle 13"/>
            <p:cNvSpPr/>
            <p:nvPr/>
          </p:nvSpPr>
          <p:spPr>
            <a:xfrm>
              <a:off x="6852759" y="1025787"/>
              <a:ext cx="2179661"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ight Arrow 14"/>
          <p:cNvSpPr/>
          <p:nvPr/>
        </p:nvSpPr>
        <p:spPr>
          <a:xfrm>
            <a:off x="2056927" y="1985556"/>
            <a:ext cx="567951"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836971" y="1445718"/>
            <a:ext cx="1878240" cy="1282038"/>
          </a:xfrm>
          <a:prstGeom prst="rect">
            <a:avLst/>
          </a:prstGeom>
          <a:solidFill>
            <a:schemeClr val="tx1"/>
          </a:solidFill>
          <a:ln w="12700" cmpd="sng">
            <a:solidFill>
              <a:srgbClr val="29293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Electrostatics </a:t>
            </a:r>
            <a:r>
              <a:rPr lang="en-US" dirty="0" smtClean="0">
                <a:solidFill>
                  <a:schemeClr val="bg1"/>
                </a:solidFill>
              </a:rPr>
              <a:t>Model</a:t>
            </a:r>
            <a:endParaRPr lang="en-US" dirty="0">
              <a:solidFill>
                <a:schemeClr val="bg1"/>
              </a:solidFill>
            </a:endParaRPr>
          </a:p>
        </p:txBody>
      </p:sp>
      <p:sp>
        <p:nvSpPr>
          <p:cNvPr id="18" name="Right Arrow 17"/>
          <p:cNvSpPr>
            <a:spLocks/>
          </p:cNvSpPr>
          <p:nvPr/>
        </p:nvSpPr>
        <p:spPr>
          <a:xfrm>
            <a:off x="4501389"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Arrow 31"/>
          <p:cNvSpPr/>
          <p:nvPr/>
        </p:nvSpPr>
        <p:spPr>
          <a:xfrm rot="5400000">
            <a:off x="7637048" y="3574470"/>
            <a:ext cx="451474"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3" name="Group 52"/>
          <p:cNvGrpSpPr>
            <a:grpSpLocks noChangeAspect="1"/>
          </p:cNvGrpSpPr>
          <p:nvPr/>
        </p:nvGrpSpPr>
        <p:grpSpPr>
          <a:xfrm>
            <a:off x="6816701" y="3858229"/>
            <a:ext cx="2046673" cy="2973130"/>
            <a:chOff x="5842903" y="3791804"/>
            <a:chExt cx="2056183" cy="2986941"/>
          </a:xfrm>
        </p:grpSpPr>
        <p:pic>
          <p:nvPicPr>
            <p:cNvPr id="52" name="Content Placeholder 5"/>
            <p:cNvPicPr>
              <a:picLocks noChangeAspect="1"/>
            </p:cNvPicPr>
            <p:nvPr/>
          </p:nvPicPr>
          <p:blipFill rotWithShape="1">
            <a:blip r:embed="rId7"/>
            <a:srcRect l="13094" t="439" b="5910"/>
            <a:stretch/>
          </p:blipFill>
          <p:spPr>
            <a:xfrm>
              <a:off x="5859687" y="4621693"/>
              <a:ext cx="2039399" cy="2157052"/>
            </a:xfrm>
            <a:prstGeom prst="rect">
              <a:avLst/>
            </a:prstGeom>
          </p:spPr>
        </p:pic>
        <p:grpSp>
          <p:nvGrpSpPr>
            <p:cNvPr id="47" name="Group 46"/>
            <p:cNvGrpSpPr/>
            <p:nvPr/>
          </p:nvGrpSpPr>
          <p:grpSpPr>
            <a:xfrm>
              <a:off x="5842903" y="3791804"/>
              <a:ext cx="2039112" cy="2971800"/>
              <a:chOff x="4689596" y="2575636"/>
              <a:chExt cx="2039112" cy="2971800"/>
            </a:xfrm>
          </p:grpSpPr>
          <p:sp>
            <p:nvSpPr>
              <p:cNvPr id="37" name="Rectangle 36"/>
              <p:cNvSpPr>
                <a:spLocks/>
              </p:cNvSpPr>
              <p:nvPr/>
            </p:nvSpPr>
            <p:spPr>
              <a:xfrm>
                <a:off x="4689596" y="2575636"/>
                <a:ext cx="2039112" cy="29718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4711003" y="2575636"/>
                <a:ext cx="2017705" cy="646331"/>
              </a:xfrm>
              <a:prstGeom prst="rect">
                <a:avLst/>
              </a:prstGeom>
              <a:noFill/>
            </p:spPr>
            <p:txBody>
              <a:bodyPr wrap="square" rtlCol="0">
                <a:spAutoFit/>
              </a:bodyPr>
              <a:lstStyle/>
              <a:p>
                <a:pPr algn="ctr"/>
                <a:r>
                  <a:rPr lang="en-US" dirty="0" smtClean="0"/>
                  <a:t>Compare to Experiment</a:t>
                </a:r>
                <a:endParaRPr lang="en-US" dirty="0"/>
              </a:p>
            </p:txBody>
          </p:sp>
        </p:grpSp>
      </p:grpSp>
      <p:sp>
        <p:nvSpPr>
          <p:cNvPr id="56" name="Right Arrow 55"/>
          <p:cNvSpPr/>
          <p:nvPr/>
        </p:nvSpPr>
        <p:spPr>
          <a:xfrm>
            <a:off x="6609615"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2802856" y="2761147"/>
            <a:ext cx="4005356" cy="3713743"/>
            <a:chOff x="2802856" y="2761147"/>
            <a:chExt cx="4005356" cy="3713743"/>
          </a:xfrm>
        </p:grpSpPr>
        <p:sp>
          <p:nvSpPr>
            <p:cNvPr id="3" name="Up Arrow 2"/>
            <p:cNvSpPr/>
            <p:nvPr/>
          </p:nvSpPr>
          <p:spPr>
            <a:xfrm>
              <a:off x="5135412" y="2761147"/>
              <a:ext cx="1270047" cy="2788760"/>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Bent Arrow 56"/>
            <p:cNvSpPr/>
            <p:nvPr/>
          </p:nvSpPr>
          <p:spPr>
            <a:xfrm rot="16200000">
              <a:off x="3501643" y="3168322"/>
              <a:ext cx="2607781" cy="4005355"/>
            </a:xfrm>
            <a:prstGeom prst="ben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 name="Arc 16"/>
            <p:cNvSpPr/>
            <p:nvPr/>
          </p:nvSpPr>
          <p:spPr>
            <a:xfrm rot="10800000">
              <a:off x="3526031" y="3600594"/>
              <a:ext cx="2029316" cy="2029316"/>
            </a:xfrm>
            <a:prstGeom prst="arc">
              <a:avLst/>
            </a:prstGeom>
            <a:noFill/>
            <a:ln w="5080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Rectangle 18"/>
            <p:cNvSpPr/>
            <p:nvPr/>
          </p:nvSpPr>
          <p:spPr>
            <a:xfrm>
              <a:off x="4487584" y="5376672"/>
              <a:ext cx="2318216" cy="81381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TextBox 58"/>
            <p:cNvSpPr txBox="1"/>
            <p:nvPr/>
          </p:nvSpPr>
          <p:spPr>
            <a:xfrm>
              <a:off x="3754924" y="5544157"/>
              <a:ext cx="3053288" cy="646331"/>
            </a:xfrm>
            <a:prstGeom prst="rect">
              <a:avLst/>
            </a:prstGeom>
            <a:noFill/>
          </p:spPr>
          <p:txBody>
            <a:bodyPr wrap="square" rtlCol="0">
              <a:spAutoFit/>
            </a:bodyPr>
            <a:lstStyle/>
            <a:p>
              <a:r>
                <a:rPr lang="en-US" dirty="0" smtClean="0">
                  <a:solidFill>
                    <a:schemeClr val="bg1"/>
                  </a:solidFill>
                </a:rPr>
                <a:t>Assess, Iterate, &amp; Formulate New Hypothesis</a:t>
              </a:r>
              <a:endParaRPr lang="en-US" dirty="0">
                <a:solidFill>
                  <a:schemeClr val="bg1"/>
                </a:solidFill>
              </a:endParaRPr>
            </a:p>
          </p:txBody>
        </p:sp>
      </p:grpSp>
    </p:spTree>
    <p:extLst>
      <p:ext uri="{BB962C8B-B14F-4D97-AF65-F5344CB8AC3E}">
        <p14:creationId xmlns:p14="http://schemas.microsoft.com/office/powerpoint/2010/main" val="5047503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7" grpId="0" animBg="1"/>
      <p:bldP spid="18" grpId="0" animBg="1"/>
      <p:bldP spid="32" grpId="0" animBg="1"/>
      <p:bldP spid="5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2802856" y="2761147"/>
            <a:ext cx="4005356" cy="3713743"/>
            <a:chOff x="2802856" y="2761147"/>
            <a:chExt cx="4005356" cy="3713743"/>
          </a:xfrm>
        </p:grpSpPr>
        <p:sp>
          <p:nvSpPr>
            <p:cNvPr id="43" name="Up Arrow 42"/>
            <p:cNvSpPr/>
            <p:nvPr/>
          </p:nvSpPr>
          <p:spPr>
            <a:xfrm>
              <a:off x="5135412" y="2761147"/>
              <a:ext cx="1270047" cy="2788760"/>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Bent Arrow 43"/>
            <p:cNvSpPr/>
            <p:nvPr/>
          </p:nvSpPr>
          <p:spPr>
            <a:xfrm rot="16200000">
              <a:off x="3501643" y="3168322"/>
              <a:ext cx="2607781" cy="4005355"/>
            </a:xfrm>
            <a:prstGeom prst="ben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46" name="Arc 45"/>
            <p:cNvSpPr/>
            <p:nvPr/>
          </p:nvSpPr>
          <p:spPr>
            <a:xfrm rot="10800000">
              <a:off x="3526031" y="3600594"/>
              <a:ext cx="2029316" cy="2029316"/>
            </a:xfrm>
            <a:prstGeom prst="arc">
              <a:avLst/>
            </a:prstGeom>
            <a:noFill/>
            <a:ln w="5080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Rectangle 47"/>
            <p:cNvSpPr/>
            <p:nvPr/>
          </p:nvSpPr>
          <p:spPr>
            <a:xfrm>
              <a:off x="4473778" y="5376672"/>
              <a:ext cx="2332021" cy="81381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3754924" y="5544157"/>
              <a:ext cx="3053288" cy="646331"/>
            </a:xfrm>
            <a:prstGeom prst="rect">
              <a:avLst/>
            </a:prstGeom>
            <a:noFill/>
          </p:spPr>
          <p:txBody>
            <a:bodyPr wrap="square" rtlCol="0">
              <a:spAutoFit/>
            </a:bodyPr>
            <a:lstStyle/>
            <a:p>
              <a:r>
                <a:rPr lang="en-US" dirty="0" smtClean="0">
                  <a:solidFill>
                    <a:schemeClr val="bg1"/>
                  </a:solidFill>
                </a:rPr>
                <a:t>Assess, Iterate, &amp; Formulate New Hypothesis</a:t>
              </a:r>
              <a:endParaRPr lang="en-US" dirty="0">
                <a:solidFill>
                  <a:schemeClr val="bg1"/>
                </a:solidFill>
              </a:endParaRPr>
            </a:p>
          </p:txBody>
        </p:sp>
      </p:grpSp>
      <p:grpSp>
        <p:nvGrpSpPr>
          <p:cNvPr id="50" name="Group 49"/>
          <p:cNvGrpSpPr>
            <a:grpSpLocks noChangeAspect="1"/>
          </p:cNvGrpSpPr>
          <p:nvPr/>
        </p:nvGrpSpPr>
        <p:grpSpPr>
          <a:xfrm>
            <a:off x="6816701" y="3858229"/>
            <a:ext cx="2046673" cy="2973130"/>
            <a:chOff x="5842903" y="3791804"/>
            <a:chExt cx="2056183" cy="2986941"/>
          </a:xfrm>
        </p:grpSpPr>
        <p:pic>
          <p:nvPicPr>
            <p:cNvPr id="51" name="Content Placeholder 5"/>
            <p:cNvPicPr>
              <a:picLocks noChangeAspect="1"/>
            </p:cNvPicPr>
            <p:nvPr/>
          </p:nvPicPr>
          <p:blipFill rotWithShape="1">
            <a:blip r:embed="rId3"/>
            <a:srcRect l="13094" t="439" b="5910"/>
            <a:stretch/>
          </p:blipFill>
          <p:spPr>
            <a:xfrm>
              <a:off x="5859687" y="4621693"/>
              <a:ext cx="2039399" cy="2157052"/>
            </a:xfrm>
            <a:prstGeom prst="rect">
              <a:avLst/>
            </a:prstGeom>
          </p:spPr>
        </p:pic>
        <p:grpSp>
          <p:nvGrpSpPr>
            <p:cNvPr id="54" name="Group 53"/>
            <p:cNvGrpSpPr/>
            <p:nvPr/>
          </p:nvGrpSpPr>
          <p:grpSpPr>
            <a:xfrm>
              <a:off x="5842903" y="3791804"/>
              <a:ext cx="2039112" cy="2971800"/>
              <a:chOff x="4689596" y="2575636"/>
              <a:chExt cx="2039112" cy="2971800"/>
            </a:xfrm>
          </p:grpSpPr>
          <p:sp>
            <p:nvSpPr>
              <p:cNvPr id="55" name="Rectangle 54"/>
              <p:cNvSpPr>
                <a:spLocks/>
              </p:cNvSpPr>
              <p:nvPr/>
            </p:nvSpPr>
            <p:spPr>
              <a:xfrm>
                <a:off x="4689596" y="2575636"/>
                <a:ext cx="2039112" cy="29718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4711003" y="2575636"/>
                <a:ext cx="2017705" cy="646331"/>
              </a:xfrm>
              <a:prstGeom prst="rect">
                <a:avLst/>
              </a:prstGeom>
              <a:noFill/>
            </p:spPr>
            <p:txBody>
              <a:bodyPr wrap="square" rtlCol="0">
                <a:spAutoFit/>
              </a:bodyPr>
              <a:lstStyle/>
              <a:p>
                <a:pPr algn="ctr"/>
                <a:r>
                  <a:rPr lang="en-US" dirty="0" smtClean="0"/>
                  <a:t>Compare to Experiment</a:t>
                </a:r>
                <a:endParaRPr lang="en-US" dirty="0"/>
              </a:p>
            </p:txBody>
          </p:sp>
        </p:grpSp>
      </p:grpSp>
      <p:sp>
        <p:nvSpPr>
          <p:cNvPr id="2" name="Title 1"/>
          <p:cNvSpPr>
            <a:spLocks noGrp="1"/>
          </p:cNvSpPr>
          <p:nvPr>
            <p:ph type="title"/>
          </p:nvPr>
        </p:nvSpPr>
        <p:spPr>
          <a:xfrm>
            <a:off x="457200" y="52425"/>
            <a:ext cx="8229600" cy="990600"/>
          </a:xfrm>
        </p:spPr>
        <p:txBody>
          <a:bodyPr/>
          <a:lstStyle/>
          <a:p>
            <a:r>
              <a:rPr lang="en-US" dirty="0" smtClean="0"/>
              <a:t>Computational Approach</a:t>
            </a:r>
            <a:endParaRPr lang="en-US" dirty="0"/>
          </a:p>
        </p:txBody>
      </p:sp>
      <p:grpSp>
        <p:nvGrpSpPr>
          <p:cNvPr id="36" name="Group 35"/>
          <p:cNvGrpSpPr/>
          <p:nvPr/>
        </p:nvGrpSpPr>
        <p:grpSpPr>
          <a:xfrm>
            <a:off x="161776" y="900595"/>
            <a:ext cx="1970213" cy="2971800"/>
            <a:chOff x="1" y="1025787"/>
            <a:chExt cx="2175267" cy="3257811"/>
          </a:xfrm>
        </p:grpSpPr>
        <p:pic>
          <p:nvPicPr>
            <p:cNvPr id="5" name="Picture 4" descr="pdb.tga"/>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H="1">
              <a:off x="38499" y="1108623"/>
              <a:ext cx="2136769" cy="3174975"/>
            </a:xfrm>
            <a:prstGeom prst="rect">
              <a:avLst/>
            </a:prstGeom>
          </p:spPr>
        </p:pic>
        <p:sp>
          <p:nvSpPr>
            <p:cNvPr id="9" name="TextBox 8"/>
            <p:cNvSpPr txBox="1"/>
            <p:nvPr/>
          </p:nvSpPr>
          <p:spPr>
            <a:xfrm>
              <a:off x="38499" y="1098983"/>
              <a:ext cx="2136769" cy="369332"/>
            </a:xfrm>
            <a:prstGeom prst="rect">
              <a:avLst/>
            </a:prstGeom>
            <a:solidFill>
              <a:schemeClr val="bg1"/>
            </a:solidFill>
          </p:spPr>
          <p:txBody>
            <a:bodyPr wrap="square" rtlCol="0">
              <a:spAutoFit/>
            </a:bodyPr>
            <a:lstStyle/>
            <a:p>
              <a:pPr algn="ctr"/>
              <a:r>
                <a:rPr lang="en-US" dirty="0" smtClean="0"/>
                <a:t>PDB Structure</a:t>
              </a:r>
              <a:endParaRPr lang="en-US" dirty="0"/>
            </a:p>
          </p:txBody>
        </p:sp>
        <p:sp>
          <p:nvSpPr>
            <p:cNvPr id="12" name="Rectangle 11"/>
            <p:cNvSpPr/>
            <p:nvPr/>
          </p:nvSpPr>
          <p:spPr>
            <a:xfrm>
              <a:off x="1" y="1025787"/>
              <a:ext cx="2175267"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a:grpSpLocks noChangeAspect="1"/>
          </p:cNvGrpSpPr>
          <p:nvPr/>
        </p:nvGrpSpPr>
        <p:grpSpPr>
          <a:xfrm>
            <a:off x="2354519" y="895347"/>
            <a:ext cx="2299164" cy="2971800"/>
            <a:chOff x="2175268" y="1025787"/>
            <a:chExt cx="2508425" cy="3242282"/>
          </a:xfrm>
        </p:grpSpPr>
        <p:pic>
          <p:nvPicPr>
            <p:cNvPr id="6" name="Picture 5" descr="md-time.tga"/>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flipH="1">
              <a:off x="2451829" y="1108623"/>
              <a:ext cx="2035586" cy="2867429"/>
            </a:xfrm>
            <a:prstGeom prst="rect">
              <a:avLst/>
            </a:prstGeom>
          </p:spPr>
        </p:pic>
        <p:grpSp>
          <p:nvGrpSpPr>
            <p:cNvPr id="8" name="Group 7"/>
            <p:cNvGrpSpPr/>
            <p:nvPr/>
          </p:nvGrpSpPr>
          <p:grpSpPr>
            <a:xfrm>
              <a:off x="2175268" y="3806335"/>
              <a:ext cx="2508425" cy="461696"/>
              <a:chOff x="2175267" y="4431918"/>
              <a:chExt cx="2508425" cy="461696"/>
            </a:xfrm>
          </p:grpSpPr>
          <p:sp>
            <p:nvSpPr>
              <p:cNvPr id="25" name="Rectangle 24"/>
              <p:cNvSpPr/>
              <p:nvPr/>
            </p:nvSpPr>
            <p:spPr>
              <a:xfrm>
                <a:off x="2411956" y="4431918"/>
                <a:ext cx="1936910" cy="169717"/>
              </a:xfrm>
              <a:prstGeom prst="rect">
                <a:avLst/>
              </a:prstGeom>
              <a:gradFill>
                <a:gsLst>
                  <a:gs pos="0">
                    <a:srgbClr val="FF0000"/>
                  </a:gs>
                  <a:gs pos="100000">
                    <a:srgbClr val="0000FF"/>
                  </a:gs>
                  <a:gs pos="50000">
                    <a:schemeClr val="bg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2175267" y="4524282"/>
                <a:ext cx="695586" cy="369332"/>
              </a:xfrm>
              <a:prstGeom prst="rect">
                <a:avLst/>
              </a:prstGeom>
              <a:noFill/>
            </p:spPr>
            <p:txBody>
              <a:bodyPr wrap="none" rtlCol="0">
                <a:spAutoFit/>
              </a:bodyPr>
              <a:lstStyle/>
              <a:p>
                <a:r>
                  <a:rPr lang="en-US" dirty="0" smtClean="0"/>
                  <a:t>T </a:t>
                </a:r>
                <a:r>
                  <a:rPr lang="en-US" baseline="-25000" dirty="0" smtClean="0"/>
                  <a:t>initial</a:t>
                </a:r>
                <a:endParaRPr lang="en-US" dirty="0"/>
              </a:p>
            </p:txBody>
          </p:sp>
          <p:sp>
            <p:nvSpPr>
              <p:cNvPr id="27" name="TextBox 26"/>
              <p:cNvSpPr txBox="1"/>
              <p:nvPr/>
            </p:nvSpPr>
            <p:spPr>
              <a:xfrm>
                <a:off x="4063022" y="4524282"/>
                <a:ext cx="620670" cy="369332"/>
              </a:xfrm>
              <a:prstGeom prst="rect">
                <a:avLst/>
              </a:prstGeom>
              <a:noFill/>
            </p:spPr>
            <p:txBody>
              <a:bodyPr wrap="none" rtlCol="0">
                <a:spAutoFit/>
              </a:bodyPr>
              <a:lstStyle/>
              <a:p>
                <a:r>
                  <a:rPr lang="en-US" dirty="0" smtClean="0"/>
                  <a:t>T </a:t>
                </a:r>
                <a:r>
                  <a:rPr lang="en-US" baseline="-25000" dirty="0" smtClean="0"/>
                  <a:t>final</a:t>
                </a:r>
                <a:endParaRPr lang="en-US" dirty="0"/>
              </a:p>
            </p:txBody>
          </p:sp>
        </p:grpSp>
        <p:sp>
          <p:nvSpPr>
            <p:cNvPr id="10" name="TextBox 9"/>
            <p:cNvSpPr txBox="1"/>
            <p:nvPr/>
          </p:nvSpPr>
          <p:spPr>
            <a:xfrm>
              <a:off x="2175269" y="1098983"/>
              <a:ext cx="2508424" cy="369332"/>
            </a:xfrm>
            <a:prstGeom prst="rect">
              <a:avLst/>
            </a:prstGeom>
            <a:solidFill>
              <a:schemeClr val="bg1"/>
            </a:solidFill>
          </p:spPr>
          <p:txBody>
            <a:bodyPr wrap="square" rtlCol="0">
              <a:spAutoFit/>
            </a:bodyPr>
            <a:lstStyle/>
            <a:p>
              <a:pPr algn="ctr"/>
              <a:r>
                <a:rPr lang="en-US" dirty="0" smtClean="0"/>
                <a:t>MD Ensemble</a:t>
              </a:r>
              <a:endParaRPr lang="en-US" dirty="0"/>
            </a:p>
          </p:txBody>
        </p:sp>
        <p:sp>
          <p:nvSpPr>
            <p:cNvPr id="13" name="Rectangle 12"/>
            <p:cNvSpPr/>
            <p:nvPr/>
          </p:nvSpPr>
          <p:spPr>
            <a:xfrm>
              <a:off x="2175268" y="1025787"/>
              <a:ext cx="2508425"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a:grpSpLocks noChangeAspect="1"/>
          </p:cNvGrpSpPr>
          <p:nvPr/>
        </p:nvGrpSpPr>
        <p:grpSpPr>
          <a:xfrm>
            <a:off x="6824471" y="853065"/>
            <a:ext cx="2031359" cy="2971788"/>
            <a:chOff x="6840796" y="1025787"/>
            <a:chExt cx="2233395" cy="3267356"/>
          </a:xfrm>
        </p:grpSpPr>
        <p:grpSp>
          <p:nvGrpSpPr>
            <p:cNvPr id="28" name="Group 27"/>
            <p:cNvGrpSpPr/>
            <p:nvPr/>
          </p:nvGrpSpPr>
          <p:grpSpPr>
            <a:xfrm>
              <a:off x="6840796" y="1098983"/>
              <a:ext cx="2233395" cy="3194160"/>
              <a:chOff x="6840796" y="1098983"/>
              <a:chExt cx="2233395" cy="3194160"/>
            </a:xfrm>
          </p:grpSpPr>
          <p:pic>
            <p:nvPicPr>
              <p:cNvPr id="31" name="Picture 30" descr="electrostatics.tga"/>
              <p:cNvPicPr>
                <a:picLocks noChangeAspect="1"/>
              </p:cNvPicPr>
              <p:nvPr/>
            </p:nvPicPr>
            <p:blipFill rotWithShape="1">
              <a:blip r:embed="rId6" cstate="print">
                <a:extLst>
                  <a:ext uri="{28A0092B-C50C-407E-A947-70E740481C1C}">
                    <a14:useLocalDpi xmlns:a14="http://schemas.microsoft.com/office/drawing/2010/main"/>
                  </a:ext>
                </a:extLst>
              </a:blip>
              <a:srcRect t="11728" b="6401"/>
              <a:stretch/>
            </p:blipFill>
            <p:spPr>
              <a:xfrm>
                <a:off x="6852759" y="1108623"/>
                <a:ext cx="2179661" cy="2565152"/>
              </a:xfrm>
              <a:prstGeom prst="rect">
                <a:avLst/>
              </a:prstGeom>
            </p:spPr>
          </p:pic>
          <p:sp>
            <p:nvSpPr>
              <p:cNvPr id="11" name="TextBox 10"/>
              <p:cNvSpPr txBox="1"/>
              <p:nvPr/>
            </p:nvSpPr>
            <p:spPr>
              <a:xfrm>
                <a:off x="6852759" y="1098983"/>
                <a:ext cx="2179661" cy="406065"/>
              </a:xfrm>
              <a:prstGeom prst="rect">
                <a:avLst/>
              </a:prstGeom>
              <a:solidFill>
                <a:schemeClr val="bg1"/>
              </a:solidFill>
            </p:spPr>
            <p:txBody>
              <a:bodyPr wrap="square" rtlCol="0">
                <a:spAutoFit/>
              </a:bodyPr>
              <a:lstStyle/>
              <a:p>
                <a:pPr algn="ctr"/>
                <a:r>
                  <a:rPr lang="en-US" dirty="0" smtClean="0"/>
                  <a:t>Electrostatic Field</a:t>
                </a:r>
                <a:endParaRPr lang="en-US" dirty="0"/>
              </a:p>
            </p:txBody>
          </p:sp>
          <p:grpSp>
            <p:nvGrpSpPr>
              <p:cNvPr id="21" name="Group 20"/>
              <p:cNvGrpSpPr/>
              <p:nvPr/>
            </p:nvGrpSpPr>
            <p:grpSpPr>
              <a:xfrm rot="16200000">
                <a:off x="7662990" y="2881942"/>
                <a:ext cx="589007" cy="2233395"/>
                <a:chOff x="8096161" y="1945516"/>
                <a:chExt cx="589007" cy="3996625"/>
              </a:xfrm>
            </p:grpSpPr>
            <p:pic>
              <p:nvPicPr>
                <p:cNvPr id="22" name="Picture 22"/>
                <p:cNvPicPr>
                  <a:picLocks noChangeAspect="1" noChangeArrowheads="1"/>
                </p:cNvPicPr>
                <p:nvPr/>
              </p:nvPicPr>
              <p:blipFill>
                <a:blip r:embed="rId7" cstate="print">
                  <a:clrChange>
                    <a:clrFrom>
                      <a:srgbClr val="FFFFFE"/>
                    </a:clrFrom>
                    <a:clrTo>
                      <a:srgbClr val="FFFFFE">
                        <a:alpha val="0"/>
                      </a:srgbClr>
                    </a:clrTo>
                  </a:clrChange>
                  <a:extLst>
                    <a:ext uri="{28A0092B-C50C-407E-A947-70E740481C1C}">
                      <a14:useLocalDpi xmlns:a14="http://schemas.microsoft.com/office/drawing/2010/main"/>
                    </a:ext>
                  </a:extLst>
                </a:blip>
                <a:srcRect/>
                <a:stretch>
                  <a:fillRect/>
                </a:stretch>
              </p:blipFill>
              <p:spPr bwMode="auto">
                <a:xfrm rot="5400000">
                  <a:off x="6880343" y="3884454"/>
                  <a:ext cx="3479475" cy="130175"/>
                </a:xfrm>
                <a:prstGeom prst="rect">
                  <a:avLst/>
                </a:prstGeom>
                <a:noFill/>
                <a:ln w="9525">
                  <a:noFill/>
                  <a:miter lim="800000"/>
                  <a:headEnd/>
                  <a:tailEnd/>
                </a:ln>
              </p:spPr>
            </p:pic>
            <p:sp>
              <p:nvSpPr>
                <p:cNvPr id="23" name="Text Box 5"/>
                <p:cNvSpPr txBox="1">
                  <a:spLocks noChangeArrowheads="1"/>
                </p:cNvSpPr>
                <p:nvPr/>
              </p:nvSpPr>
              <p:spPr bwMode="auto">
                <a:xfrm rot="5400000">
                  <a:off x="7536932" y="4798136"/>
                  <a:ext cx="1703235" cy="584776"/>
                </a:xfrm>
                <a:prstGeom prst="rect">
                  <a:avLst/>
                </a:prstGeom>
                <a:noFill/>
                <a:ln w="9525">
                  <a:noFill/>
                  <a:miter lim="800000"/>
                  <a:headEnd/>
                  <a:tailEnd/>
                </a:ln>
              </p:spPr>
              <p:txBody>
                <a:bodyPr wrap="none">
                  <a:prstTxWarp prst="textNoShape">
                    <a:avLst/>
                  </a:prstTxWarp>
                  <a:spAutoFit/>
                </a:bodyPr>
                <a:lstStyle/>
                <a:p>
                  <a:pPr algn="r"/>
                  <a:r>
                    <a:rPr lang="en-US" sz="1600" dirty="0">
                      <a:ea typeface="ヒラギノ角ゴ Pro W3" pitchFamily="28" charset="-128"/>
                      <a:cs typeface="Calibri"/>
                    </a:rPr>
                    <a:t> </a:t>
                  </a:r>
                  <a:r>
                    <a:rPr lang="en-US" sz="1600" dirty="0">
                      <a:latin typeface="Calibri"/>
                      <a:ea typeface="ヒラギノ角ゴ Pro W3" pitchFamily="28" charset="-128"/>
                      <a:cs typeface="Calibri"/>
                    </a:rPr>
                    <a:t>≥</a:t>
                  </a:r>
                  <a:r>
                    <a:rPr lang="en-US" sz="1600" dirty="0" smtClean="0">
                      <a:ea typeface="ヒラギノ角ゴ Pro W3" pitchFamily="28" charset="-128"/>
                      <a:cs typeface="Calibri"/>
                    </a:rPr>
                    <a:t> </a:t>
                  </a:r>
                  <a:r>
                    <a:rPr lang="en-US" sz="1600" dirty="0" smtClean="0">
                      <a:ea typeface="ヒラギノ角ゴ Pro W3" pitchFamily="28" charset="-128"/>
                      <a:cs typeface="Calibri"/>
                    </a:rPr>
                    <a:t>+1.5</a:t>
                  </a:r>
                </a:p>
                <a:p>
                  <a:pPr algn="r"/>
                  <a:r>
                    <a:rPr lang="en-US" sz="1600" dirty="0" smtClean="0">
                      <a:ea typeface="ヒラギノ角ゴ Pro W3" pitchFamily="28" charset="-128"/>
                      <a:cs typeface="Calibri"/>
                    </a:rPr>
                    <a:t>MV/cm</a:t>
                  </a:r>
                  <a:r>
                    <a:rPr lang="en-US" sz="1600" baseline="30000" dirty="0" smtClean="0">
                      <a:ea typeface="ヒラギノ角ゴ Pro W3" pitchFamily="28" charset="-128"/>
                      <a:cs typeface="Calibri"/>
                    </a:rPr>
                    <a:t>-1</a:t>
                  </a:r>
                  <a:endParaRPr lang="en-US" sz="1600" baseline="30000" dirty="0">
                    <a:ea typeface="ヒラギノ角ゴ Pro W3" pitchFamily="28" charset="-128"/>
                    <a:cs typeface="Calibri"/>
                  </a:endParaRPr>
                </a:p>
              </p:txBody>
            </p:sp>
            <p:sp>
              <p:nvSpPr>
                <p:cNvPr id="24" name="Text Box 6"/>
                <p:cNvSpPr txBox="1">
                  <a:spLocks noChangeArrowheads="1"/>
                </p:cNvSpPr>
                <p:nvPr/>
              </p:nvSpPr>
              <p:spPr bwMode="auto">
                <a:xfrm rot="5400000">
                  <a:off x="7567499" y="2474178"/>
                  <a:ext cx="1642100" cy="584776"/>
                </a:xfrm>
                <a:prstGeom prst="rect">
                  <a:avLst/>
                </a:prstGeom>
                <a:noFill/>
                <a:ln w="9525">
                  <a:noFill/>
                  <a:miter lim="800000"/>
                  <a:headEnd/>
                  <a:tailEnd/>
                </a:ln>
              </p:spPr>
              <p:txBody>
                <a:bodyPr wrap="none">
                  <a:prstTxWarp prst="textNoShape">
                    <a:avLst/>
                  </a:prstTxWarp>
                  <a:spAutoFit/>
                </a:bodyPr>
                <a:lstStyle/>
                <a:p>
                  <a:r>
                    <a:rPr lang="en-US" sz="1600" dirty="0">
                      <a:latin typeface="Calibri"/>
                      <a:ea typeface="ヒラギノ角ゴ Pro W3" pitchFamily="28" charset="-128"/>
                      <a:cs typeface="Calibri"/>
                    </a:rPr>
                    <a:t> </a:t>
                  </a:r>
                  <a:r>
                    <a:rPr lang="en-US" sz="1600" dirty="0" smtClean="0">
                      <a:latin typeface="Calibri"/>
                      <a:ea typeface="ヒラギノ角ゴ Pro W3" pitchFamily="28" charset="-128"/>
                      <a:cs typeface="Calibri"/>
                    </a:rPr>
                    <a:t>≤ -</a:t>
                  </a:r>
                  <a:r>
                    <a:rPr lang="en-US" sz="1600" dirty="0" smtClean="0">
                      <a:latin typeface="Calibri"/>
                      <a:ea typeface="ヒラギノ角ゴ Pro W3" pitchFamily="28" charset="-128"/>
                      <a:cs typeface="Calibri"/>
                    </a:rPr>
                    <a:t>1.5</a:t>
                  </a:r>
                </a:p>
                <a:p>
                  <a:r>
                    <a:rPr lang="en-US" sz="1600" dirty="0" smtClean="0">
                      <a:latin typeface="Calibri"/>
                      <a:ea typeface="ヒラギノ角ゴ Pro W3" pitchFamily="28" charset="-128"/>
                      <a:cs typeface="Calibri"/>
                    </a:rPr>
                    <a:t>MV/cm</a:t>
                  </a:r>
                  <a:r>
                    <a:rPr lang="en-US" sz="1600" baseline="30000" dirty="0" smtClean="0">
                      <a:latin typeface="Calibri"/>
                      <a:ea typeface="ヒラギノ角ゴ Pro W3" pitchFamily="28" charset="-128"/>
                      <a:cs typeface="Calibri"/>
                    </a:rPr>
                    <a:t>-1</a:t>
                  </a:r>
                  <a:endParaRPr lang="en-US" sz="1600" baseline="30000" dirty="0">
                    <a:latin typeface="Calibri"/>
                    <a:ea typeface="ヒラギノ角ゴ Pro W3" pitchFamily="28" charset="-128"/>
                    <a:cs typeface="Calibri"/>
                  </a:endParaRPr>
                </a:p>
              </p:txBody>
            </p:sp>
          </p:grpSp>
        </p:grpSp>
        <p:sp>
          <p:nvSpPr>
            <p:cNvPr id="14" name="Rectangle 13"/>
            <p:cNvSpPr/>
            <p:nvPr/>
          </p:nvSpPr>
          <p:spPr>
            <a:xfrm>
              <a:off x="6852759" y="1025787"/>
              <a:ext cx="2179661"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ight Arrow 14"/>
          <p:cNvSpPr/>
          <p:nvPr/>
        </p:nvSpPr>
        <p:spPr>
          <a:xfrm>
            <a:off x="2056927" y="1985556"/>
            <a:ext cx="567951"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836971" y="1445718"/>
            <a:ext cx="1878240" cy="1282038"/>
          </a:xfrm>
          <a:prstGeom prst="rect">
            <a:avLst/>
          </a:prstGeom>
          <a:solidFill>
            <a:schemeClr val="tx1"/>
          </a:solidFill>
          <a:ln w="12700" cmpd="sng">
            <a:solidFill>
              <a:srgbClr val="29293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Electrostatics </a:t>
            </a:r>
            <a:r>
              <a:rPr lang="en-US" dirty="0" smtClean="0">
                <a:solidFill>
                  <a:schemeClr val="bg1"/>
                </a:solidFill>
              </a:rPr>
              <a:t>Model</a:t>
            </a:r>
            <a:endParaRPr lang="en-US" dirty="0">
              <a:solidFill>
                <a:schemeClr val="bg1"/>
              </a:solidFill>
            </a:endParaRPr>
          </a:p>
        </p:txBody>
      </p:sp>
      <p:sp>
        <p:nvSpPr>
          <p:cNvPr id="18" name="Right Arrow 17"/>
          <p:cNvSpPr>
            <a:spLocks/>
          </p:cNvSpPr>
          <p:nvPr/>
        </p:nvSpPr>
        <p:spPr>
          <a:xfrm>
            <a:off x="4501389"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Arrow 31"/>
          <p:cNvSpPr/>
          <p:nvPr/>
        </p:nvSpPr>
        <p:spPr>
          <a:xfrm rot="5400000">
            <a:off x="7637048" y="3574470"/>
            <a:ext cx="451474"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ight Arrow 55"/>
          <p:cNvSpPr/>
          <p:nvPr/>
        </p:nvSpPr>
        <p:spPr>
          <a:xfrm>
            <a:off x="6609615"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2271689" y="797842"/>
            <a:ext cx="2482452" cy="3150830"/>
          </a:xfrm>
          <a:prstGeom prst="rect">
            <a:avLst/>
          </a:prstGeom>
          <a:noFill/>
          <a:ln w="152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709962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1" name="Straight Arrow Connector 10"/>
          <p:cNvCxnSpPr/>
          <p:nvPr/>
        </p:nvCxnSpPr>
        <p:spPr>
          <a:xfrm flipH="1" flipV="1">
            <a:off x="2313975" y="4564665"/>
            <a:ext cx="12104" cy="1371600"/>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a:stretch>
            <a:fillRect/>
          </a:stretch>
        </p:blipFill>
        <p:spPr>
          <a:xfrm>
            <a:off x="127000" y="661594"/>
            <a:ext cx="8875059" cy="6858000"/>
          </a:xfrm>
          <a:prstGeom prst="rect">
            <a:avLst/>
          </a:prstGeom>
        </p:spPr>
      </p:pic>
      <p:sp>
        <p:nvSpPr>
          <p:cNvPr id="50" name="Title 1"/>
          <p:cNvSpPr>
            <a:spLocks noGrp="1"/>
          </p:cNvSpPr>
          <p:nvPr>
            <p:ph type="title"/>
          </p:nvPr>
        </p:nvSpPr>
        <p:spPr>
          <a:xfrm>
            <a:off x="457200" y="314747"/>
            <a:ext cx="8229600" cy="990600"/>
          </a:xfrm>
        </p:spPr>
        <p:txBody>
          <a:bodyPr>
            <a:normAutofit fontScale="90000"/>
          </a:bodyPr>
          <a:lstStyle/>
          <a:p>
            <a:r>
              <a:rPr lang="en-US" dirty="0" smtClean="0"/>
              <a:t>Enhanced Molecular Dynamics: </a:t>
            </a:r>
            <a:br>
              <a:rPr lang="en-US" dirty="0" smtClean="0"/>
            </a:br>
            <a:r>
              <a:rPr lang="en-US" dirty="0" smtClean="0"/>
              <a:t>Umbrella Sampling</a:t>
            </a:r>
            <a:endParaRPr lang="en-US" dirty="0"/>
          </a:p>
        </p:txBody>
      </p:sp>
      <p:grpSp>
        <p:nvGrpSpPr>
          <p:cNvPr id="17" name="Group 16"/>
          <p:cNvGrpSpPr/>
          <p:nvPr/>
        </p:nvGrpSpPr>
        <p:grpSpPr>
          <a:xfrm>
            <a:off x="1566762" y="6338659"/>
            <a:ext cx="1481828" cy="237978"/>
            <a:chOff x="1566762" y="6338659"/>
            <a:chExt cx="1481828" cy="237978"/>
          </a:xfrm>
        </p:grpSpPr>
        <p:sp>
          <p:nvSpPr>
            <p:cNvPr id="15" name="Oval 14"/>
            <p:cNvSpPr/>
            <p:nvPr/>
          </p:nvSpPr>
          <p:spPr>
            <a:xfrm>
              <a:off x="2207090"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2521423"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2810612"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1804740"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1566762" y="6338659"/>
              <a:ext cx="237978" cy="23797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Diamond 18"/>
          <p:cNvSpPr/>
          <p:nvPr/>
        </p:nvSpPr>
        <p:spPr>
          <a:xfrm>
            <a:off x="2221758" y="5844187"/>
            <a:ext cx="210250" cy="210250"/>
          </a:xfrm>
          <a:prstGeom prst="diamond">
            <a:avLst/>
          </a:prstGeom>
          <a:solidFill>
            <a:srgbClr val="FFFF00"/>
          </a:solidFill>
          <a:ln>
            <a:noFill/>
          </a:ln>
          <a:effectLst/>
          <a:scene3d>
            <a:camera prst="orthographicFront"/>
            <a:lightRig rig="threePt" dir="t"/>
          </a:scene3d>
          <a:sp3d>
            <a:bevelT w="203200" h="2032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5" name="Group 54"/>
          <p:cNvGrpSpPr/>
          <p:nvPr/>
        </p:nvGrpSpPr>
        <p:grpSpPr>
          <a:xfrm>
            <a:off x="1810569" y="4589815"/>
            <a:ext cx="1119032" cy="1371600"/>
            <a:chOff x="4124074" y="4212569"/>
            <a:chExt cx="1119032" cy="1371600"/>
          </a:xfrm>
        </p:grpSpPr>
        <p:cxnSp>
          <p:nvCxnSpPr>
            <p:cNvPr id="18" name="Straight Arrow Connector 17"/>
            <p:cNvCxnSpPr/>
            <p:nvPr/>
          </p:nvCxnSpPr>
          <p:spPr>
            <a:xfrm rot="10800000" flipH="1" flipV="1">
              <a:off x="4627010" y="4212569"/>
              <a:ext cx="12104" cy="1371600"/>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a:off x="4124074" y="4212569"/>
              <a:ext cx="502937" cy="289221"/>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H="1">
              <a:off x="4237234" y="4266814"/>
              <a:ext cx="377672" cy="700244"/>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4614906" y="4212569"/>
              <a:ext cx="628200" cy="289221"/>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4627009" y="4266814"/>
              <a:ext cx="326908" cy="788269"/>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31040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7000" y="659148"/>
            <a:ext cx="8875059" cy="6858000"/>
          </a:xfrm>
          <a:prstGeom prst="rect">
            <a:avLst/>
          </a:prstGeom>
        </p:spPr>
      </p:pic>
      <p:sp>
        <p:nvSpPr>
          <p:cNvPr id="32" name="Title 1"/>
          <p:cNvSpPr txBox="1">
            <a:spLocks/>
          </p:cNvSpPr>
          <p:nvPr/>
        </p:nvSpPr>
        <p:spPr>
          <a:xfrm>
            <a:off x="457200" y="314747"/>
            <a:ext cx="8229600" cy="990600"/>
          </a:xfrm>
          <a:prstGeom prst="rect">
            <a:avLst/>
          </a:prstGeom>
        </p:spPr>
        <p:txBody>
          <a:bodyPr vert="horz" lIns="91440" tIns="45720" rIns="91440" bIns="45720" rtlCol="0" anchor="ctr">
            <a:normAutofit fontScale="90000" lnSpcReduction="2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mtClean="0"/>
              <a:t>Enhanced Molecular Dynamics: </a:t>
            </a:r>
            <a:br>
              <a:rPr lang="en-US" smtClean="0"/>
            </a:br>
            <a:r>
              <a:rPr lang="en-US" smtClean="0"/>
              <a:t>Umbrella Sampling</a:t>
            </a:r>
            <a:endParaRPr lang="en-US" dirty="0"/>
          </a:p>
        </p:txBody>
      </p:sp>
      <p:sp>
        <p:nvSpPr>
          <p:cNvPr id="33" name="Diamond 32"/>
          <p:cNvSpPr/>
          <p:nvPr/>
        </p:nvSpPr>
        <p:spPr>
          <a:xfrm>
            <a:off x="2221758" y="5844187"/>
            <a:ext cx="210250" cy="210250"/>
          </a:xfrm>
          <a:prstGeom prst="diamond">
            <a:avLst/>
          </a:prstGeom>
          <a:solidFill>
            <a:srgbClr val="FFFF00"/>
          </a:solidFill>
          <a:ln>
            <a:noFill/>
          </a:ln>
          <a:effectLst/>
          <a:scene3d>
            <a:camera prst="orthographicFront"/>
            <a:lightRig rig="threePt" dir="t"/>
          </a:scene3d>
          <a:sp3d>
            <a:bevelT w="203200" h="2032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8380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8" name="Straight Arrow Connector 87"/>
          <p:cNvCxnSpPr/>
          <p:nvPr/>
        </p:nvCxnSpPr>
        <p:spPr>
          <a:xfrm flipH="1" flipV="1">
            <a:off x="2338652" y="3159286"/>
            <a:ext cx="12104" cy="1371600"/>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pic>
        <p:nvPicPr>
          <p:cNvPr id="4" name="Picture 3"/>
          <p:cNvPicPr>
            <a:picLocks noChangeAspect="1"/>
          </p:cNvPicPr>
          <p:nvPr/>
        </p:nvPicPr>
        <p:blipFill>
          <a:blip r:embed="rId2"/>
          <a:stretch>
            <a:fillRect/>
          </a:stretch>
        </p:blipFill>
        <p:spPr>
          <a:xfrm>
            <a:off x="127000" y="653891"/>
            <a:ext cx="8875059" cy="6858000"/>
          </a:xfrm>
          <a:prstGeom prst="rect">
            <a:avLst/>
          </a:prstGeom>
        </p:spPr>
      </p:pic>
      <p:sp>
        <p:nvSpPr>
          <p:cNvPr id="2" name="Title 1"/>
          <p:cNvSpPr>
            <a:spLocks noGrp="1"/>
          </p:cNvSpPr>
          <p:nvPr>
            <p:ph type="title"/>
          </p:nvPr>
        </p:nvSpPr>
        <p:spPr>
          <a:xfrm>
            <a:off x="457200" y="314747"/>
            <a:ext cx="8229600" cy="990600"/>
          </a:xfrm>
        </p:spPr>
        <p:txBody>
          <a:bodyPr>
            <a:normAutofit fontScale="90000"/>
          </a:bodyPr>
          <a:lstStyle/>
          <a:p>
            <a:r>
              <a:rPr lang="en-US" dirty="0" smtClean="0"/>
              <a:t>Enhanced Molecular Dynamics: </a:t>
            </a:r>
            <a:br>
              <a:rPr lang="en-US" dirty="0" smtClean="0"/>
            </a:br>
            <a:r>
              <a:rPr lang="en-US" dirty="0" smtClean="0"/>
              <a:t>Umbrella Sampling</a:t>
            </a:r>
            <a:endParaRPr lang="en-US" dirty="0"/>
          </a:p>
        </p:txBody>
      </p:sp>
      <p:grpSp>
        <p:nvGrpSpPr>
          <p:cNvPr id="56" name="Group 55"/>
          <p:cNvGrpSpPr/>
          <p:nvPr/>
        </p:nvGrpSpPr>
        <p:grpSpPr>
          <a:xfrm>
            <a:off x="1835715" y="4476641"/>
            <a:ext cx="1010436" cy="1371600"/>
            <a:chOff x="4124074" y="4212569"/>
            <a:chExt cx="1010436" cy="1371600"/>
          </a:xfrm>
        </p:grpSpPr>
        <p:cxnSp>
          <p:nvCxnSpPr>
            <p:cNvPr id="57" name="Straight Arrow Connector 56"/>
            <p:cNvCxnSpPr/>
            <p:nvPr/>
          </p:nvCxnSpPr>
          <p:spPr>
            <a:xfrm rot="10800000" flipH="1" flipV="1">
              <a:off x="4627010" y="4212569"/>
              <a:ext cx="12104" cy="1371600"/>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flipH="1">
              <a:off x="4124074" y="4212569"/>
              <a:ext cx="502937" cy="289221"/>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flipH="1">
              <a:off x="4237234" y="4266814"/>
              <a:ext cx="377672" cy="700244"/>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4614906" y="4212569"/>
              <a:ext cx="519604" cy="427545"/>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a:off x="4627009" y="4266814"/>
              <a:ext cx="326908" cy="788269"/>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grpSp>
      <p:cxnSp>
        <p:nvCxnSpPr>
          <p:cNvPr id="81" name="Straight Arrow Connector 80"/>
          <p:cNvCxnSpPr/>
          <p:nvPr/>
        </p:nvCxnSpPr>
        <p:spPr>
          <a:xfrm flipH="1" flipV="1">
            <a:off x="2339121" y="4451491"/>
            <a:ext cx="12104" cy="1371600"/>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grpSp>
        <p:nvGrpSpPr>
          <p:cNvPr id="82" name="Group 81"/>
          <p:cNvGrpSpPr/>
          <p:nvPr/>
        </p:nvGrpSpPr>
        <p:grpSpPr>
          <a:xfrm>
            <a:off x="2326547" y="3194008"/>
            <a:ext cx="4060737" cy="1685028"/>
            <a:chOff x="4614906" y="4212569"/>
            <a:chExt cx="4060737" cy="1685028"/>
          </a:xfrm>
        </p:grpSpPr>
        <p:cxnSp>
          <p:nvCxnSpPr>
            <p:cNvPr id="83" name="Straight Arrow Connector 82"/>
            <p:cNvCxnSpPr/>
            <p:nvPr/>
          </p:nvCxnSpPr>
          <p:spPr>
            <a:xfrm>
              <a:off x="4627010" y="4212569"/>
              <a:ext cx="2687875" cy="1571854"/>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a:off x="4627012" y="4212569"/>
              <a:ext cx="709937" cy="842514"/>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a:off x="4614906" y="4212569"/>
              <a:ext cx="4060737" cy="968262"/>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a:off x="4614906" y="4212569"/>
              <a:ext cx="3595522" cy="1685028"/>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a:off x="4614906" y="4212569"/>
              <a:ext cx="2099288" cy="1685028"/>
            </a:xfrm>
            <a:prstGeom prst="straightConnector1">
              <a:avLst/>
            </a:prstGeom>
            <a:ln>
              <a:solidFill>
                <a:srgbClr val="0000FF"/>
              </a:solidFill>
              <a:prstDash val="sysDash"/>
              <a:tailEnd type="arrow"/>
            </a:ln>
          </p:spPr>
          <p:style>
            <a:lnRef idx="2">
              <a:schemeClr val="accent1"/>
            </a:lnRef>
            <a:fillRef idx="0">
              <a:schemeClr val="accent1"/>
            </a:fillRef>
            <a:effectRef idx="1">
              <a:schemeClr val="accent1"/>
            </a:effectRef>
            <a:fontRef idx="minor">
              <a:schemeClr val="tx1"/>
            </a:fontRef>
          </p:style>
        </p:cxnSp>
      </p:grpSp>
      <p:cxnSp>
        <p:nvCxnSpPr>
          <p:cNvPr id="95" name="Straight Arrow Connector 94"/>
          <p:cNvCxnSpPr/>
          <p:nvPr/>
        </p:nvCxnSpPr>
        <p:spPr>
          <a:xfrm flipH="1" flipV="1">
            <a:off x="2349413" y="127250"/>
            <a:ext cx="12104" cy="1371600"/>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grpSp>
        <p:nvGrpSpPr>
          <p:cNvPr id="89" name="Group 88"/>
          <p:cNvGrpSpPr/>
          <p:nvPr/>
        </p:nvGrpSpPr>
        <p:grpSpPr>
          <a:xfrm>
            <a:off x="2336839" y="152400"/>
            <a:ext cx="5923880" cy="5544000"/>
            <a:chOff x="4614906" y="4212569"/>
            <a:chExt cx="5923880" cy="5544000"/>
          </a:xfrm>
        </p:grpSpPr>
        <p:cxnSp>
          <p:nvCxnSpPr>
            <p:cNvPr id="90" name="Straight Arrow Connector 89"/>
            <p:cNvCxnSpPr/>
            <p:nvPr/>
          </p:nvCxnSpPr>
          <p:spPr>
            <a:xfrm>
              <a:off x="4627010" y="4212569"/>
              <a:ext cx="2441520" cy="3745798"/>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4627012" y="4212569"/>
              <a:ext cx="4478407" cy="3745798"/>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a:off x="4614906" y="4266814"/>
              <a:ext cx="4050445" cy="4798139"/>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a:off x="4614906" y="4212569"/>
              <a:ext cx="519604" cy="1371600"/>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a:off x="4627009" y="4266814"/>
              <a:ext cx="5911777" cy="5489755"/>
            </a:xfrm>
            <a:prstGeom prst="straightConnector1">
              <a:avLst/>
            </a:prstGeom>
            <a:ln>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grpSp>
      <p:grpSp>
        <p:nvGrpSpPr>
          <p:cNvPr id="96" name="Group 95"/>
          <p:cNvGrpSpPr/>
          <p:nvPr/>
        </p:nvGrpSpPr>
        <p:grpSpPr>
          <a:xfrm>
            <a:off x="1566762" y="6338659"/>
            <a:ext cx="1481828" cy="237978"/>
            <a:chOff x="1566762" y="6338659"/>
            <a:chExt cx="1481828" cy="237978"/>
          </a:xfrm>
          <a:solidFill>
            <a:srgbClr val="FF0000"/>
          </a:solidFill>
        </p:grpSpPr>
        <p:sp>
          <p:nvSpPr>
            <p:cNvPr id="97" name="Oval 96"/>
            <p:cNvSpPr/>
            <p:nvPr/>
          </p:nvSpPr>
          <p:spPr>
            <a:xfrm>
              <a:off x="220709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2521423"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2810612"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180474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1566762"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2" name="Group 101"/>
          <p:cNvGrpSpPr/>
          <p:nvPr/>
        </p:nvGrpSpPr>
        <p:grpSpPr>
          <a:xfrm>
            <a:off x="3088143" y="6338659"/>
            <a:ext cx="3366921" cy="237978"/>
            <a:chOff x="1844293" y="6338659"/>
            <a:chExt cx="3366921" cy="237978"/>
          </a:xfrm>
          <a:solidFill>
            <a:srgbClr val="0000FF"/>
          </a:solidFill>
        </p:grpSpPr>
        <p:sp>
          <p:nvSpPr>
            <p:cNvPr id="103" name="Oval 102"/>
            <p:cNvSpPr/>
            <p:nvPr/>
          </p:nvSpPr>
          <p:spPr>
            <a:xfrm>
              <a:off x="3062996"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455923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4973236"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3663687"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1844293"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8" name="Group 107"/>
          <p:cNvGrpSpPr/>
          <p:nvPr/>
        </p:nvGrpSpPr>
        <p:grpSpPr>
          <a:xfrm>
            <a:off x="2810612" y="6100681"/>
            <a:ext cx="5569096" cy="475956"/>
            <a:chOff x="1245079" y="6100681"/>
            <a:chExt cx="5569096" cy="475956"/>
          </a:xfrm>
          <a:solidFill>
            <a:srgbClr val="008000"/>
          </a:solidFill>
        </p:grpSpPr>
        <p:sp>
          <p:nvSpPr>
            <p:cNvPr id="109" name="Oval 108"/>
            <p:cNvSpPr/>
            <p:nvPr/>
          </p:nvSpPr>
          <p:spPr>
            <a:xfrm>
              <a:off x="3103100"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Oval 109"/>
            <p:cNvSpPr/>
            <p:nvPr/>
          </p:nvSpPr>
          <p:spPr>
            <a:xfrm>
              <a:off x="6576197"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p:cNvSpPr/>
            <p:nvPr/>
          </p:nvSpPr>
          <p:spPr>
            <a:xfrm>
              <a:off x="4973236" y="6338659"/>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p:cNvSpPr/>
            <p:nvPr/>
          </p:nvSpPr>
          <p:spPr>
            <a:xfrm>
              <a:off x="1245079" y="6100681"/>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4651553" y="6100681"/>
              <a:ext cx="237978" cy="23797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4" name="Diamond 113"/>
          <p:cNvSpPr/>
          <p:nvPr/>
        </p:nvSpPr>
        <p:spPr>
          <a:xfrm>
            <a:off x="2221758" y="5844187"/>
            <a:ext cx="210250" cy="210250"/>
          </a:xfrm>
          <a:prstGeom prst="diamond">
            <a:avLst/>
          </a:prstGeom>
          <a:solidFill>
            <a:srgbClr val="FFFF00"/>
          </a:solidFill>
          <a:ln>
            <a:noFill/>
          </a:ln>
          <a:effectLst/>
          <a:scene3d>
            <a:camera prst="orthographicFront"/>
            <a:lightRig rig="threePt" dir="t"/>
          </a:scene3d>
          <a:sp3d>
            <a:bevelT w="203200" h="2032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64576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8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8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8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8"/>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2763037" y="1088194"/>
            <a:ext cx="6404904" cy="5669154"/>
            <a:chOff x="2296197" y="1088194"/>
            <a:chExt cx="6404904" cy="5669154"/>
          </a:xfrm>
        </p:grpSpPr>
        <p:pic>
          <p:nvPicPr>
            <p:cNvPr id="15" name="Picture 14"/>
            <p:cNvPicPr>
              <a:picLocks noChangeAspect="1"/>
            </p:cNvPicPr>
            <p:nvPr/>
          </p:nvPicPr>
          <p:blipFill rotWithShape="1">
            <a:blip r:embed="rId3"/>
            <a:srcRect l="7954" r="10141"/>
            <a:stretch/>
          </p:blipFill>
          <p:spPr>
            <a:xfrm>
              <a:off x="2709565" y="1088194"/>
              <a:ext cx="5991536" cy="5486400"/>
            </a:xfrm>
            <a:prstGeom prst="rect">
              <a:avLst/>
            </a:prstGeom>
          </p:spPr>
        </p:pic>
        <p:sp>
          <p:nvSpPr>
            <p:cNvPr id="16" name="TextBox 15"/>
            <p:cNvSpPr txBox="1"/>
            <p:nvPr/>
          </p:nvSpPr>
          <p:spPr>
            <a:xfrm>
              <a:off x="4943045" y="6388016"/>
              <a:ext cx="1481783" cy="369332"/>
            </a:xfrm>
            <a:prstGeom prst="rect">
              <a:avLst/>
            </a:prstGeom>
            <a:noFill/>
          </p:spPr>
          <p:txBody>
            <a:bodyPr wrap="none" rtlCol="0">
              <a:spAutoFit/>
            </a:bodyPr>
            <a:lstStyle/>
            <a:p>
              <a:r>
                <a:rPr lang="en-US" dirty="0" smtClean="0"/>
                <a:t>χ</a:t>
              </a:r>
              <a:r>
                <a:rPr lang="en-US" baseline="-25000" dirty="0" smtClean="0"/>
                <a:t>1</a:t>
              </a:r>
              <a:r>
                <a:rPr lang="en-US" dirty="0" smtClean="0"/>
                <a:t> (Degrees)</a:t>
              </a:r>
            </a:p>
          </p:txBody>
        </p:sp>
        <p:sp>
          <p:nvSpPr>
            <p:cNvPr id="18" name="TextBox 17"/>
            <p:cNvSpPr txBox="1"/>
            <p:nvPr/>
          </p:nvSpPr>
          <p:spPr>
            <a:xfrm rot="16200000">
              <a:off x="1739971" y="3646728"/>
              <a:ext cx="1481783" cy="369332"/>
            </a:xfrm>
            <a:prstGeom prst="rect">
              <a:avLst/>
            </a:prstGeom>
            <a:noFill/>
          </p:spPr>
          <p:txBody>
            <a:bodyPr wrap="none" rtlCol="0">
              <a:spAutoFit/>
            </a:bodyPr>
            <a:lstStyle/>
            <a:p>
              <a:r>
                <a:rPr lang="en-US" dirty="0" smtClean="0"/>
                <a:t>χ</a:t>
              </a:r>
              <a:r>
                <a:rPr lang="en-US" baseline="-25000" dirty="0" smtClean="0"/>
                <a:t>2</a:t>
              </a:r>
              <a:r>
                <a:rPr lang="en-US" dirty="0" smtClean="0"/>
                <a:t> (Degrees)</a:t>
              </a:r>
            </a:p>
          </p:txBody>
        </p:sp>
      </p:grpSp>
      <p:pic>
        <p:nvPicPr>
          <p:cNvPr id="3" name="Picture 2"/>
          <p:cNvPicPr/>
          <p:nvPr/>
        </p:nvPicPr>
        <p:blipFill>
          <a:blip r:embed="rId4" cstate="print">
            <a:extLst>
              <a:ext uri="{28A0092B-C50C-407E-A947-70E740481C1C}">
                <a14:useLocalDpi xmlns:a14="http://schemas.microsoft.com/office/drawing/2010/main"/>
              </a:ext>
            </a:extLst>
          </a:blip>
          <a:stretch>
            <a:fillRect/>
          </a:stretch>
        </p:blipFill>
        <p:spPr bwMode="auto">
          <a:xfrm>
            <a:off x="65041" y="2786602"/>
            <a:ext cx="2545973" cy="2076764"/>
          </a:xfrm>
          <a:prstGeom prst="rect">
            <a:avLst/>
          </a:prstGeom>
          <a:noFill/>
          <a:ln>
            <a:noFill/>
          </a:ln>
        </p:spPr>
      </p:pic>
      <p:sp>
        <p:nvSpPr>
          <p:cNvPr id="12" name="Title 1"/>
          <p:cNvSpPr>
            <a:spLocks noGrp="1"/>
          </p:cNvSpPr>
          <p:nvPr>
            <p:ph type="title"/>
          </p:nvPr>
        </p:nvSpPr>
        <p:spPr>
          <a:xfrm>
            <a:off x="457200" y="314747"/>
            <a:ext cx="8229600" cy="990600"/>
          </a:xfrm>
        </p:spPr>
        <p:txBody>
          <a:bodyPr>
            <a:normAutofit fontScale="90000"/>
          </a:bodyPr>
          <a:lstStyle/>
          <a:p>
            <a:r>
              <a:rPr lang="en-US" dirty="0" smtClean="0"/>
              <a:t>Enhanced Molecular Dynamics: </a:t>
            </a:r>
            <a:br>
              <a:rPr lang="en-US" dirty="0" smtClean="0"/>
            </a:br>
            <a:r>
              <a:rPr lang="en-US" dirty="0" smtClean="0"/>
              <a:t>Umbrella Sampling</a:t>
            </a:r>
            <a:endParaRPr lang="en-US" dirty="0"/>
          </a:p>
        </p:txBody>
      </p:sp>
    </p:spTree>
    <p:extLst>
      <p:ext uri="{BB962C8B-B14F-4D97-AF65-F5344CB8AC3E}">
        <p14:creationId xmlns:p14="http://schemas.microsoft.com/office/powerpoint/2010/main" val="124495763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2756"/>
            <a:ext cx="9144000" cy="1863774"/>
          </a:xfrm>
          <a:ln>
            <a:solidFill>
              <a:srgbClr val="D24E00"/>
            </a:solidFill>
          </a:ln>
        </p:spPr>
        <p:txBody>
          <a:bodyPr>
            <a:normAutofit fontScale="90000"/>
          </a:bodyPr>
          <a:lstStyle/>
          <a:p>
            <a:pPr algn="ctr"/>
            <a:r>
              <a:rPr lang="en-US" dirty="0" smtClean="0"/>
              <a:t>Quantifying Electrostatic Fields at Protein Interfaces Using Classical Electrostatics Calculations</a:t>
            </a:r>
            <a:endParaRPr lang="en-US" dirty="0"/>
          </a:p>
        </p:txBody>
      </p:sp>
      <p:sp>
        <p:nvSpPr>
          <p:cNvPr id="3" name="Content Placeholder 2"/>
          <p:cNvSpPr>
            <a:spLocks noGrp="1"/>
          </p:cNvSpPr>
          <p:nvPr>
            <p:ph idx="1"/>
          </p:nvPr>
        </p:nvSpPr>
        <p:spPr>
          <a:xfrm>
            <a:off x="457200" y="2402198"/>
            <a:ext cx="8198453" cy="4074802"/>
          </a:xfrm>
        </p:spPr>
        <p:txBody>
          <a:bodyPr>
            <a:normAutofit lnSpcReduction="10000"/>
          </a:bodyPr>
          <a:lstStyle/>
          <a:p>
            <a:pPr marL="0" indent="0" algn="ctr">
              <a:buNone/>
            </a:pPr>
            <a:r>
              <a:rPr lang="en-US" dirty="0" smtClean="0"/>
              <a:t>Two-Dimensional Umbrella Sampling</a:t>
            </a:r>
          </a:p>
          <a:p>
            <a:pPr marL="0" indent="0" algn="ctr">
              <a:buNone/>
            </a:pPr>
            <a:endParaRPr lang="en-US" dirty="0"/>
          </a:p>
          <a:p>
            <a:pPr marL="0" indent="0" algn="ctr">
              <a:buNone/>
            </a:pPr>
            <a:r>
              <a:rPr lang="en-US" dirty="0" smtClean="0"/>
              <a:t>Numeric Poisson Boltzmann Equation </a:t>
            </a:r>
            <a:br>
              <a:rPr lang="en-US" dirty="0" smtClean="0"/>
            </a:br>
            <a:r>
              <a:rPr lang="en-US" dirty="0" err="1" smtClean="0"/>
              <a:t>vs</a:t>
            </a:r>
            <a:r>
              <a:rPr lang="en-US" dirty="0" smtClean="0"/>
              <a:t/>
            </a:r>
            <a:br>
              <a:rPr lang="en-US" dirty="0" smtClean="0"/>
            </a:br>
            <a:r>
              <a:rPr lang="en-US" dirty="0" smtClean="0"/>
              <a:t>Reaction Field Method </a:t>
            </a:r>
          </a:p>
          <a:p>
            <a:pPr marL="0" indent="0" algn="ctr">
              <a:buNone/>
            </a:pPr>
            <a:endParaRPr lang="en-US" dirty="0"/>
          </a:p>
          <a:p>
            <a:pPr marL="0" indent="0" algn="ctr">
              <a:buNone/>
            </a:pPr>
            <a:r>
              <a:rPr lang="en-US" dirty="0" smtClean="0"/>
              <a:t>Selective Explicit Water in Poisson Boltzmann Solutions</a:t>
            </a:r>
          </a:p>
          <a:p>
            <a:pPr marL="0" indent="0" algn="ctr">
              <a:buNone/>
            </a:pPr>
            <a:endParaRPr lang="en-US" dirty="0"/>
          </a:p>
          <a:p>
            <a:pPr marL="0" indent="0" algn="ctr">
              <a:buNone/>
            </a:pPr>
            <a:r>
              <a:rPr lang="en-US" dirty="0" smtClean="0"/>
              <a:t>Atomic Multipole Optimized Energetics for </a:t>
            </a:r>
            <a:r>
              <a:rPr lang="en-US" dirty="0" err="1" smtClean="0"/>
              <a:t>Biomolecular</a:t>
            </a:r>
            <a:r>
              <a:rPr lang="en-US" dirty="0" smtClean="0"/>
              <a:t> Applications (AMOEBA)</a:t>
            </a:r>
          </a:p>
        </p:txBody>
      </p:sp>
    </p:spTree>
    <p:extLst>
      <p:ext uri="{BB962C8B-B14F-4D97-AF65-F5344CB8AC3E}">
        <p14:creationId xmlns:p14="http://schemas.microsoft.com/office/powerpoint/2010/main" val="324206830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2D-probability distributions: a test case</a:t>
            </a:r>
            <a:endParaRPr lang="en-US" dirty="0"/>
          </a:p>
        </p:txBody>
      </p:sp>
      <p:pic>
        <p:nvPicPr>
          <p:cNvPr id="7" name="Picture 6"/>
          <p:cNvPicPr>
            <a:picLocks noChangeAspect="1"/>
          </p:cNvPicPr>
          <p:nvPr/>
        </p:nvPicPr>
        <p:blipFill>
          <a:blip r:embed="rId3"/>
          <a:stretch>
            <a:fillRect/>
          </a:stretch>
        </p:blipFill>
        <p:spPr>
          <a:xfrm>
            <a:off x="-1" y="2104901"/>
            <a:ext cx="7382446" cy="4199595"/>
          </a:xfrm>
          <a:prstGeom prst="rect">
            <a:avLst/>
          </a:prstGeom>
        </p:spPr>
      </p:pic>
      <p:grpSp>
        <p:nvGrpSpPr>
          <p:cNvPr id="8" name="Group 7"/>
          <p:cNvGrpSpPr/>
          <p:nvPr/>
        </p:nvGrpSpPr>
        <p:grpSpPr>
          <a:xfrm>
            <a:off x="7147552" y="2620199"/>
            <a:ext cx="1996448" cy="3112202"/>
            <a:chOff x="7147552" y="2608757"/>
            <a:chExt cx="1996448" cy="3112202"/>
          </a:xfrm>
        </p:grpSpPr>
        <p:sp>
          <p:nvSpPr>
            <p:cNvPr id="5" name="TextBox 4"/>
            <p:cNvSpPr txBox="1"/>
            <p:nvPr/>
          </p:nvSpPr>
          <p:spPr>
            <a:xfrm>
              <a:off x="7613734" y="2608757"/>
              <a:ext cx="1530266" cy="646331"/>
            </a:xfrm>
            <a:prstGeom prst="rect">
              <a:avLst/>
            </a:prstGeom>
            <a:noFill/>
          </p:spPr>
          <p:txBody>
            <a:bodyPr wrap="square" rtlCol="0">
              <a:spAutoFit/>
            </a:bodyPr>
            <a:lstStyle/>
            <a:p>
              <a:r>
                <a:rPr lang="en-US" dirty="0" smtClean="0"/>
                <a:t>High Probability</a:t>
              </a:r>
              <a:endParaRPr lang="en-US" dirty="0"/>
            </a:p>
          </p:txBody>
        </p:sp>
        <p:sp>
          <p:nvSpPr>
            <p:cNvPr id="6" name="TextBox 5"/>
            <p:cNvSpPr txBox="1"/>
            <p:nvPr/>
          </p:nvSpPr>
          <p:spPr>
            <a:xfrm>
              <a:off x="7613734" y="5074628"/>
              <a:ext cx="1530266" cy="646331"/>
            </a:xfrm>
            <a:prstGeom prst="rect">
              <a:avLst/>
            </a:prstGeom>
            <a:noFill/>
          </p:spPr>
          <p:txBody>
            <a:bodyPr wrap="square" rtlCol="0">
              <a:spAutoFit/>
            </a:bodyPr>
            <a:lstStyle/>
            <a:p>
              <a:r>
                <a:rPr lang="en-US" dirty="0" smtClean="0"/>
                <a:t>Low Probability</a:t>
              </a:r>
              <a:endParaRPr lang="en-US" dirty="0"/>
            </a:p>
          </p:txBody>
        </p:sp>
        <p:sp>
          <p:nvSpPr>
            <p:cNvPr id="4" name="Rectangle 3"/>
            <p:cNvSpPr/>
            <p:nvPr/>
          </p:nvSpPr>
          <p:spPr>
            <a:xfrm>
              <a:off x="7147552" y="2700293"/>
              <a:ext cx="466182" cy="3020666"/>
            </a:xfrm>
            <a:prstGeom prst="rect">
              <a:avLst/>
            </a:prstGeom>
            <a:gradFill>
              <a:gsLst>
                <a:gs pos="0">
                  <a:srgbClr val="0000FF"/>
                </a:gs>
                <a:gs pos="60000">
                  <a:srgbClr val="FFFF00"/>
                </a:gs>
                <a:gs pos="100000">
                  <a:srgbClr val="FF0000"/>
                </a:gs>
                <a:gs pos="20000">
                  <a:srgbClr val="00CFCD"/>
                </a:gs>
                <a:gs pos="40000">
                  <a:srgbClr val="00DE44"/>
                </a:gs>
                <a:gs pos="80000">
                  <a:srgbClr val="D24E00"/>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226809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2755"/>
            <a:ext cx="8686800" cy="980207"/>
          </a:xfrm>
        </p:spPr>
        <p:txBody>
          <a:bodyPr>
            <a:noAutofit/>
          </a:bodyPr>
          <a:lstStyle/>
          <a:p>
            <a:r>
              <a:rPr lang="en-US" sz="6000" dirty="0" smtClean="0"/>
              <a:t>Outline</a:t>
            </a:r>
            <a:endParaRPr lang="en-US" sz="6000" dirty="0"/>
          </a:p>
        </p:txBody>
      </p:sp>
      <p:graphicFrame>
        <p:nvGraphicFramePr>
          <p:cNvPr id="5" name="Diagram 4"/>
          <p:cNvGraphicFramePr/>
          <p:nvPr>
            <p:extLst>
              <p:ext uri="{D42A27DB-BD31-4B8C-83A1-F6EECF244321}">
                <p14:modId xmlns:p14="http://schemas.microsoft.com/office/powerpoint/2010/main" val="3533130939"/>
              </p:ext>
            </p:extLst>
          </p:nvPr>
        </p:nvGraphicFramePr>
        <p:xfrm>
          <a:off x="1" y="1397000"/>
          <a:ext cx="9037292" cy="546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p:cNvSpPr/>
          <p:nvPr/>
        </p:nvSpPr>
        <p:spPr>
          <a:xfrm flipV="1">
            <a:off x="593608" y="3686132"/>
            <a:ext cx="8449056" cy="579841"/>
          </a:xfrm>
          <a:prstGeom prst="rect">
            <a:avLst/>
          </a:prstGeom>
          <a:solidFill>
            <a:srgbClr val="FFFF00">
              <a:alpha val="30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425985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2802856" y="2761147"/>
            <a:ext cx="4005356" cy="3713743"/>
            <a:chOff x="2802856" y="2761147"/>
            <a:chExt cx="4005356" cy="3713743"/>
          </a:xfrm>
        </p:grpSpPr>
        <p:sp>
          <p:nvSpPr>
            <p:cNvPr id="48" name="Up Arrow 47"/>
            <p:cNvSpPr/>
            <p:nvPr/>
          </p:nvSpPr>
          <p:spPr>
            <a:xfrm>
              <a:off x="5135412" y="2761147"/>
              <a:ext cx="1270047" cy="2788760"/>
            </a:xfrm>
            <a:prstGeom prs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Bent Arrow 48"/>
            <p:cNvSpPr/>
            <p:nvPr/>
          </p:nvSpPr>
          <p:spPr>
            <a:xfrm rot="16200000">
              <a:off x="3501643" y="3168322"/>
              <a:ext cx="2607781" cy="4005355"/>
            </a:xfrm>
            <a:prstGeom prst="ben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50" name="Arc 49"/>
            <p:cNvSpPr/>
            <p:nvPr/>
          </p:nvSpPr>
          <p:spPr>
            <a:xfrm rot="10800000">
              <a:off x="3526031" y="3600594"/>
              <a:ext cx="2029316" cy="2029316"/>
            </a:xfrm>
            <a:prstGeom prst="arc">
              <a:avLst/>
            </a:prstGeom>
            <a:noFill/>
            <a:ln w="5080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Rectangle 50"/>
            <p:cNvSpPr/>
            <p:nvPr/>
          </p:nvSpPr>
          <p:spPr>
            <a:xfrm>
              <a:off x="4473778" y="5376672"/>
              <a:ext cx="2332021" cy="81381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3754924" y="5544157"/>
              <a:ext cx="3053288" cy="646331"/>
            </a:xfrm>
            <a:prstGeom prst="rect">
              <a:avLst/>
            </a:prstGeom>
            <a:noFill/>
          </p:spPr>
          <p:txBody>
            <a:bodyPr wrap="square" rtlCol="0">
              <a:spAutoFit/>
            </a:bodyPr>
            <a:lstStyle/>
            <a:p>
              <a:r>
                <a:rPr lang="en-US" dirty="0" smtClean="0">
                  <a:solidFill>
                    <a:schemeClr val="bg1"/>
                  </a:solidFill>
                </a:rPr>
                <a:t>Assess, Iterate, &amp; Formulate New Hypothesis</a:t>
              </a:r>
              <a:endParaRPr lang="en-US" dirty="0">
                <a:solidFill>
                  <a:schemeClr val="bg1"/>
                </a:solidFill>
              </a:endParaRPr>
            </a:p>
          </p:txBody>
        </p:sp>
      </p:grpSp>
      <p:grpSp>
        <p:nvGrpSpPr>
          <p:cNvPr id="55" name="Group 54"/>
          <p:cNvGrpSpPr>
            <a:grpSpLocks noChangeAspect="1"/>
          </p:cNvGrpSpPr>
          <p:nvPr/>
        </p:nvGrpSpPr>
        <p:grpSpPr>
          <a:xfrm>
            <a:off x="6816701" y="3858229"/>
            <a:ext cx="2046673" cy="2973130"/>
            <a:chOff x="5842903" y="3791804"/>
            <a:chExt cx="2056183" cy="2986941"/>
          </a:xfrm>
        </p:grpSpPr>
        <p:pic>
          <p:nvPicPr>
            <p:cNvPr id="60" name="Content Placeholder 5"/>
            <p:cNvPicPr>
              <a:picLocks noChangeAspect="1"/>
            </p:cNvPicPr>
            <p:nvPr/>
          </p:nvPicPr>
          <p:blipFill rotWithShape="1">
            <a:blip r:embed="rId3"/>
            <a:srcRect l="13094" t="439" b="5910"/>
            <a:stretch/>
          </p:blipFill>
          <p:spPr>
            <a:xfrm>
              <a:off x="5859687" y="4621693"/>
              <a:ext cx="2039399" cy="2157052"/>
            </a:xfrm>
            <a:prstGeom prst="rect">
              <a:avLst/>
            </a:prstGeom>
          </p:spPr>
        </p:pic>
        <p:grpSp>
          <p:nvGrpSpPr>
            <p:cNvPr id="61" name="Group 60"/>
            <p:cNvGrpSpPr/>
            <p:nvPr/>
          </p:nvGrpSpPr>
          <p:grpSpPr>
            <a:xfrm>
              <a:off x="5842903" y="3791804"/>
              <a:ext cx="2039112" cy="2971800"/>
              <a:chOff x="4689596" y="2575636"/>
              <a:chExt cx="2039112" cy="2971800"/>
            </a:xfrm>
          </p:grpSpPr>
          <p:sp>
            <p:nvSpPr>
              <p:cNvPr id="62" name="Rectangle 61"/>
              <p:cNvSpPr>
                <a:spLocks/>
              </p:cNvSpPr>
              <p:nvPr/>
            </p:nvSpPr>
            <p:spPr>
              <a:xfrm>
                <a:off x="4689596" y="2575636"/>
                <a:ext cx="2039112" cy="29718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p:cNvSpPr txBox="1"/>
              <p:nvPr/>
            </p:nvSpPr>
            <p:spPr>
              <a:xfrm>
                <a:off x="4711003" y="2575636"/>
                <a:ext cx="2017705" cy="646331"/>
              </a:xfrm>
              <a:prstGeom prst="rect">
                <a:avLst/>
              </a:prstGeom>
              <a:noFill/>
            </p:spPr>
            <p:txBody>
              <a:bodyPr wrap="square" rtlCol="0">
                <a:spAutoFit/>
              </a:bodyPr>
              <a:lstStyle/>
              <a:p>
                <a:pPr algn="ctr"/>
                <a:r>
                  <a:rPr lang="en-US" dirty="0" smtClean="0"/>
                  <a:t>Compare to Experiment</a:t>
                </a:r>
                <a:endParaRPr lang="en-US" dirty="0"/>
              </a:p>
            </p:txBody>
          </p:sp>
        </p:grpSp>
      </p:grpSp>
      <p:sp>
        <p:nvSpPr>
          <p:cNvPr id="2" name="Title 1"/>
          <p:cNvSpPr>
            <a:spLocks noGrp="1"/>
          </p:cNvSpPr>
          <p:nvPr>
            <p:ph type="title"/>
          </p:nvPr>
        </p:nvSpPr>
        <p:spPr>
          <a:xfrm>
            <a:off x="457200" y="52425"/>
            <a:ext cx="8229600" cy="990600"/>
          </a:xfrm>
        </p:spPr>
        <p:txBody>
          <a:bodyPr/>
          <a:lstStyle/>
          <a:p>
            <a:r>
              <a:rPr lang="en-US" dirty="0" smtClean="0"/>
              <a:t>Computational Approach</a:t>
            </a:r>
            <a:endParaRPr lang="en-US" dirty="0"/>
          </a:p>
        </p:txBody>
      </p:sp>
      <p:grpSp>
        <p:nvGrpSpPr>
          <p:cNvPr id="36" name="Group 35"/>
          <p:cNvGrpSpPr/>
          <p:nvPr/>
        </p:nvGrpSpPr>
        <p:grpSpPr>
          <a:xfrm>
            <a:off x="161776" y="900595"/>
            <a:ext cx="1970213" cy="2971800"/>
            <a:chOff x="1" y="1025787"/>
            <a:chExt cx="2175267" cy="3257811"/>
          </a:xfrm>
        </p:grpSpPr>
        <p:pic>
          <p:nvPicPr>
            <p:cNvPr id="5" name="Picture 4" descr="pdb.tga"/>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H="1">
              <a:off x="38499" y="1108623"/>
              <a:ext cx="2136769" cy="3174975"/>
            </a:xfrm>
            <a:prstGeom prst="rect">
              <a:avLst/>
            </a:prstGeom>
          </p:spPr>
        </p:pic>
        <p:sp>
          <p:nvSpPr>
            <p:cNvPr id="9" name="TextBox 8"/>
            <p:cNvSpPr txBox="1"/>
            <p:nvPr/>
          </p:nvSpPr>
          <p:spPr>
            <a:xfrm>
              <a:off x="38499" y="1098983"/>
              <a:ext cx="2136769" cy="369332"/>
            </a:xfrm>
            <a:prstGeom prst="rect">
              <a:avLst/>
            </a:prstGeom>
            <a:solidFill>
              <a:schemeClr val="bg1"/>
            </a:solidFill>
          </p:spPr>
          <p:txBody>
            <a:bodyPr wrap="square" rtlCol="0">
              <a:spAutoFit/>
            </a:bodyPr>
            <a:lstStyle/>
            <a:p>
              <a:pPr algn="ctr"/>
              <a:r>
                <a:rPr lang="en-US" dirty="0" smtClean="0"/>
                <a:t>PDB Structure</a:t>
              </a:r>
              <a:endParaRPr lang="en-US" dirty="0"/>
            </a:p>
          </p:txBody>
        </p:sp>
        <p:sp>
          <p:nvSpPr>
            <p:cNvPr id="12" name="Rectangle 11"/>
            <p:cNvSpPr/>
            <p:nvPr/>
          </p:nvSpPr>
          <p:spPr>
            <a:xfrm>
              <a:off x="1" y="1025787"/>
              <a:ext cx="2175267"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a:grpSpLocks noChangeAspect="1"/>
          </p:cNvGrpSpPr>
          <p:nvPr/>
        </p:nvGrpSpPr>
        <p:grpSpPr>
          <a:xfrm>
            <a:off x="2354519" y="895347"/>
            <a:ext cx="2299164" cy="2971800"/>
            <a:chOff x="2175268" y="1025787"/>
            <a:chExt cx="2508425" cy="3242282"/>
          </a:xfrm>
        </p:grpSpPr>
        <p:pic>
          <p:nvPicPr>
            <p:cNvPr id="6" name="Picture 5" descr="md-time.tga"/>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flipH="1">
              <a:off x="2451829" y="1108623"/>
              <a:ext cx="2035586" cy="2867429"/>
            </a:xfrm>
            <a:prstGeom prst="rect">
              <a:avLst/>
            </a:prstGeom>
          </p:spPr>
        </p:pic>
        <p:grpSp>
          <p:nvGrpSpPr>
            <p:cNvPr id="8" name="Group 7"/>
            <p:cNvGrpSpPr/>
            <p:nvPr/>
          </p:nvGrpSpPr>
          <p:grpSpPr>
            <a:xfrm>
              <a:off x="2175268" y="3806335"/>
              <a:ext cx="2508425" cy="461696"/>
              <a:chOff x="2175267" y="4431918"/>
              <a:chExt cx="2508425" cy="461696"/>
            </a:xfrm>
          </p:grpSpPr>
          <p:sp>
            <p:nvSpPr>
              <p:cNvPr id="25" name="Rectangle 24"/>
              <p:cNvSpPr/>
              <p:nvPr/>
            </p:nvSpPr>
            <p:spPr>
              <a:xfrm>
                <a:off x="2411956" y="4431918"/>
                <a:ext cx="1936910" cy="169717"/>
              </a:xfrm>
              <a:prstGeom prst="rect">
                <a:avLst/>
              </a:prstGeom>
              <a:gradFill>
                <a:gsLst>
                  <a:gs pos="0">
                    <a:srgbClr val="FF0000"/>
                  </a:gs>
                  <a:gs pos="100000">
                    <a:srgbClr val="0000FF"/>
                  </a:gs>
                  <a:gs pos="50000">
                    <a:schemeClr val="bg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2175267" y="4524282"/>
                <a:ext cx="695586" cy="369332"/>
              </a:xfrm>
              <a:prstGeom prst="rect">
                <a:avLst/>
              </a:prstGeom>
              <a:noFill/>
            </p:spPr>
            <p:txBody>
              <a:bodyPr wrap="none" rtlCol="0">
                <a:spAutoFit/>
              </a:bodyPr>
              <a:lstStyle/>
              <a:p>
                <a:r>
                  <a:rPr lang="en-US" dirty="0" smtClean="0"/>
                  <a:t>T </a:t>
                </a:r>
                <a:r>
                  <a:rPr lang="en-US" baseline="-25000" dirty="0" smtClean="0"/>
                  <a:t>initial</a:t>
                </a:r>
                <a:endParaRPr lang="en-US" dirty="0"/>
              </a:p>
            </p:txBody>
          </p:sp>
          <p:sp>
            <p:nvSpPr>
              <p:cNvPr id="27" name="TextBox 26"/>
              <p:cNvSpPr txBox="1"/>
              <p:nvPr/>
            </p:nvSpPr>
            <p:spPr>
              <a:xfrm>
                <a:off x="4063022" y="4524282"/>
                <a:ext cx="620670" cy="369332"/>
              </a:xfrm>
              <a:prstGeom prst="rect">
                <a:avLst/>
              </a:prstGeom>
              <a:noFill/>
            </p:spPr>
            <p:txBody>
              <a:bodyPr wrap="none" rtlCol="0">
                <a:spAutoFit/>
              </a:bodyPr>
              <a:lstStyle/>
              <a:p>
                <a:r>
                  <a:rPr lang="en-US" dirty="0" smtClean="0"/>
                  <a:t>T </a:t>
                </a:r>
                <a:r>
                  <a:rPr lang="en-US" baseline="-25000" dirty="0" smtClean="0"/>
                  <a:t>final</a:t>
                </a:r>
                <a:endParaRPr lang="en-US" dirty="0"/>
              </a:p>
            </p:txBody>
          </p:sp>
        </p:grpSp>
        <p:sp>
          <p:nvSpPr>
            <p:cNvPr id="10" name="TextBox 9"/>
            <p:cNvSpPr txBox="1"/>
            <p:nvPr/>
          </p:nvSpPr>
          <p:spPr>
            <a:xfrm>
              <a:off x="2175269" y="1098983"/>
              <a:ext cx="2508424" cy="369332"/>
            </a:xfrm>
            <a:prstGeom prst="rect">
              <a:avLst/>
            </a:prstGeom>
            <a:solidFill>
              <a:schemeClr val="bg1"/>
            </a:solidFill>
          </p:spPr>
          <p:txBody>
            <a:bodyPr wrap="square" rtlCol="0">
              <a:spAutoFit/>
            </a:bodyPr>
            <a:lstStyle/>
            <a:p>
              <a:pPr algn="ctr"/>
              <a:r>
                <a:rPr lang="en-US" dirty="0" smtClean="0"/>
                <a:t>MD Ensemble</a:t>
              </a:r>
              <a:endParaRPr lang="en-US" dirty="0"/>
            </a:p>
          </p:txBody>
        </p:sp>
        <p:sp>
          <p:nvSpPr>
            <p:cNvPr id="13" name="Rectangle 12"/>
            <p:cNvSpPr/>
            <p:nvPr/>
          </p:nvSpPr>
          <p:spPr>
            <a:xfrm>
              <a:off x="2175268" y="1025787"/>
              <a:ext cx="2508425"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p:cNvGrpSpPr>
            <a:grpSpLocks noChangeAspect="1"/>
          </p:cNvGrpSpPr>
          <p:nvPr/>
        </p:nvGrpSpPr>
        <p:grpSpPr>
          <a:xfrm>
            <a:off x="6824471" y="853065"/>
            <a:ext cx="2031359" cy="2971788"/>
            <a:chOff x="6840796" y="1025787"/>
            <a:chExt cx="2233395" cy="3267356"/>
          </a:xfrm>
        </p:grpSpPr>
        <p:grpSp>
          <p:nvGrpSpPr>
            <p:cNvPr id="28" name="Group 27"/>
            <p:cNvGrpSpPr/>
            <p:nvPr/>
          </p:nvGrpSpPr>
          <p:grpSpPr>
            <a:xfrm>
              <a:off x="6840796" y="1098983"/>
              <a:ext cx="2233395" cy="3194160"/>
              <a:chOff x="6840796" y="1098983"/>
              <a:chExt cx="2233395" cy="3194160"/>
            </a:xfrm>
          </p:grpSpPr>
          <p:pic>
            <p:nvPicPr>
              <p:cNvPr id="31" name="Picture 30" descr="electrostatics.tga"/>
              <p:cNvPicPr>
                <a:picLocks noChangeAspect="1"/>
              </p:cNvPicPr>
              <p:nvPr/>
            </p:nvPicPr>
            <p:blipFill rotWithShape="1">
              <a:blip r:embed="rId6" cstate="print">
                <a:extLst>
                  <a:ext uri="{28A0092B-C50C-407E-A947-70E740481C1C}">
                    <a14:useLocalDpi xmlns:a14="http://schemas.microsoft.com/office/drawing/2010/main"/>
                  </a:ext>
                </a:extLst>
              </a:blip>
              <a:srcRect t="11728" b="6401"/>
              <a:stretch/>
            </p:blipFill>
            <p:spPr>
              <a:xfrm>
                <a:off x="6852759" y="1108623"/>
                <a:ext cx="2179661" cy="2565152"/>
              </a:xfrm>
              <a:prstGeom prst="rect">
                <a:avLst/>
              </a:prstGeom>
            </p:spPr>
          </p:pic>
          <p:sp>
            <p:nvSpPr>
              <p:cNvPr id="11" name="TextBox 10"/>
              <p:cNvSpPr txBox="1"/>
              <p:nvPr/>
            </p:nvSpPr>
            <p:spPr>
              <a:xfrm>
                <a:off x="6852759" y="1098983"/>
                <a:ext cx="2179661" cy="406065"/>
              </a:xfrm>
              <a:prstGeom prst="rect">
                <a:avLst/>
              </a:prstGeom>
              <a:solidFill>
                <a:schemeClr val="bg1"/>
              </a:solidFill>
            </p:spPr>
            <p:txBody>
              <a:bodyPr wrap="square" rtlCol="0">
                <a:spAutoFit/>
              </a:bodyPr>
              <a:lstStyle/>
              <a:p>
                <a:pPr algn="ctr"/>
                <a:r>
                  <a:rPr lang="en-US" dirty="0" smtClean="0"/>
                  <a:t>Electrostatic Field</a:t>
                </a:r>
                <a:endParaRPr lang="en-US" dirty="0"/>
              </a:p>
            </p:txBody>
          </p:sp>
          <p:grpSp>
            <p:nvGrpSpPr>
              <p:cNvPr id="21" name="Group 20"/>
              <p:cNvGrpSpPr/>
              <p:nvPr/>
            </p:nvGrpSpPr>
            <p:grpSpPr>
              <a:xfrm rot="16200000">
                <a:off x="7662990" y="2881942"/>
                <a:ext cx="589007" cy="2233395"/>
                <a:chOff x="8096161" y="1945516"/>
                <a:chExt cx="589007" cy="3996625"/>
              </a:xfrm>
            </p:grpSpPr>
            <p:pic>
              <p:nvPicPr>
                <p:cNvPr id="22" name="Picture 22"/>
                <p:cNvPicPr>
                  <a:picLocks noChangeAspect="1" noChangeArrowheads="1"/>
                </p:cNvPicPr>
                <p:nvPr/>
              </p:nvPicPr>
              <p:blipFill>
                <a:blip r:embed="rId7" cstate="print">
                  <a:clrChange>
                    <a:clrFrom>
                      <a:srgbClr val="FFFFFE"/>
                    </a:clrFrom>
                    <a:clrTo>
                      <a:srgbClr val="FFFFFE">
                        <a:alpha val="0"/>
                      </a:srgbClr>
                    </a:clrTo>
                  </a:clrChange>
                  <a:extLst>
                    <a:ext uri="{28A0092B-C50C-407E-A947-70E740481C1C}">
                      <a14:useLocalDpi xmlns:a14="http://schemas.microsoft.com/office/drawing/2010/main"/>
                    </a:ext>
                  </a:extLst>
                </a:blip>
                <a:srcRect/>
                <a:stretch>
                  <a:fillRect/>
                </a:stretch>
              </p:blipFill>
              <p:spPr bwMode="auto">
                <a:xfrm rot="5400000">
                  <a:off x="6880343" y="3884454"/>
                  <a:ext cx="3479475" cy="130175"/>
                </a:xfrm>
                <a:prstGeom prst="rect">
                  <a:avLst/>
                </a:prstGeom>
                <a:noFill/>
                <a:ln w="9525">
                  <a:noFill/>
                  <a:miter lim="800000"/>
                  <a:headEnd/>
                  <a:tailEnd/>
                </a:ln>
              </p:spPr>
            </p:pic>
            <p:sp>
              <p:nvSpPr>
                <p:cNvPr id="23" name="Text Box 5"/>
                <p:cNvSpPr txBox="1">
                  <a:spLocks noChangeArrowheads="1"/>
                </p:cNvSpPr>
                <p:nvPr/>
              </p:nvSpPr>
              <p:spPr bwMode="auto">
                <a:xfrm rot="5400000">
                  <a:off x="7536932" y="4798136"/>
                  <a:ext cx="1703235" cy="584776"/>
                </a:xfrm>
                <a:prstGeom prst="rect">
                  <a:avLst/>
                </a:prstGeom>
                <a:noFill/>
                <a:ln w="9525">
                  <a:noFill/>
                  <a:miter lim="800000"/>
                  <a:headEnd/>
                  <a:tailEnd/>
                </a:ln>
              </p:spPr>
              <p:txBody>
                <a:bodyPr wrap="none">
                  <a:prstTxWarp prst="textNoShape">
                    <a:avLst/>
                  </a:prstTxWarp>
                  <a:spAutoFit/>
                </a:bodyPr>
                <a:lstStyle/>
                <a:p>
                  <a:pPr algn="r"/>
                  <a:r>
                    <a:rPr lang="en-US" sz="1600" dirty="0">
                      <a:ea typeface="ヒラギノ角ゴ Pro W3" pitchFamily="28" charset="-128"/>
                      <a:cs typeface="Calibri"/>
                    </a:rPr>
                    <a:t> </a:t>
                  </a:r>
                  <a:r>
                    <a:rPr lang="en-US" sz="1600" dirty="0">
                      <a:latin typeface="Calibri"/>
                      <a:ea typeface="ヒラギノ角ゴ Pro W3" pitchFamily="28" charset="-128"/>
                      <a:cs typeface="Calibri"/>
                    </a:rPr>
                    <a:t>≥</a:t>
                  </a:r>
                  <a:r>
                    <a:rPr lang="en-US" sz="1600" dirty="0" smtClean="0">
                      <a:ea typeface="ヒラギノ角ゴ Pro W3" pitchFamily="28" charset="-128"/>
                      <a:cs typeface="Calibri"/>
                    </a:rPr>
                    <a:t> </a:t>
                  </a:r>
                  <a:r>
                    <a:rPr lang="en-US" sz="1600" dirty="0" smtClean="0">
                      <a:ea typeface="ヒラギノ角ゴ Pro W3" pitchFamily="28" charset="-128"/>
                      <a:cs typeface="Calibri"/>
                    </a:rPr>
                    <a:t>+1.5</a:t>
                  </a:r>
                </a:p>
                <a:p>
                  <a:pPr algn="r"/>
                  <a:r>
                    <a:rPr lang="en-US" sz="1600" dirty="0" smtClean="0">
                      <a:ea typeface="ヒラギノ角ゴ Pro W3" pitchFamily="28" charset="-128"/>
                      <a:cs typeface="Calibri"/>
                    </a:rPr>
                    <a:t>MV/cm</a:t>
                  </a:r>
                  <a:r>
                    <a:rPr lang="en-US" sz="1600" baseline="30000" dirty="0" smtClean="0">
                      <a:ea typeface="ヒラギノ角ゴ Pro W3" pitchFamily="28" charset="-128"/>
                      <a:cs typeface="Calibri"/>
                    </a:rPr>
                    <a:t>-1</a:t>
                  </a:r>
                  <a:endParaRPr lang="en-US" sz="1600" baseline="30000" dirty="0">
                    <a:ea typeface="ヒラギノ角ゴ Pro W3" pitchFamily="28" charset="-128"/>
                    <a:cs typeface="Calibri"/>
                  </a:endParaRPr>
                </a:p>
              </p:txBody>
            </p:sp>
            <p:sp>
              <p:nvSpPr>
                <p:cNvPr id="24" name="Text Box 6"/>
                <p:cNvSpPr txBox="1">
                  <a:spLocks noChangeArrowheads="1"/>
                </p:cNvSpPr>
                <p:nvPr/>
              </p:nvSpPr>
              <p:spPr bwMode="auto">
                <a:xfrm rot="5400000">
                  <a:off x="7567499" y="2474178"/>
                  <a:ext cx="1642100" cy="584776"/>
                </a:xfrm>
                <a:prstGeom prst="rect">
                  <a:avLst/>
                </a:prstGeom>
                <a:noFill/>
                <a:ln w="9525">
                  <a:noFill/>
                  <a:miter lim="800000"/>
                  <a:headEnd/>
                  <a:tailEnd/>
                </a:ln>
              </p:spPr>
              <p:txBody>
                <a:bodyPr wrap="none">
                  <a:prstTxWarp prst="textNoShape">
                    <a:avLst/>
                  </a:prstTxWarp>
                  <a:spAutoFit/>
                </a:bodyPr>
                <a:lstStyle/>
                <a:p>
                  <a:r>
                    <a:rPr lang="en-US" sz="1600" dirty="0">
                      <a:latin typeface="Calibri"/>
                      <a:ea typeface="ヒラギノ角ゴ Pro W3" pitchFamily="28" charset="-128"/>
                      <a:cs typeface="Calibri"/>
                    </a:rPr>
                    <a:t> </a:t>
                  </a:r>
                  <a:r>
                    <a:rPr lang="en-US" sz="1600" dirty="0" smtClean="0">
                      <a:latin typeface="Calibri"/>
                      <a:ea typeface="ヒラギノ角ゴ Pro W3" pitchFamily="28" charset="-128"/>
                      <a:cs typeface="Calibri"/>
                    </a:rPr>
                    <a:t>≤ -</a:t>
                  </a:r>
                  <a:r>
                    <a:rPr lang="en-US" sz="1600" dirty="0" smtClean="0">
                      <a:latin typeface="Calibri"/>
                      <a:ea typeface="ヒラギノ角ゴ Pro W3" pitchFamily="28" charset="-128"/>
                      <a:cs typeface="Calibri"/>
                    </a:rPr>
                    <a:t>1.5</a:t>
                  </a:r>
                </a:p>
                <a:p>
                  <a:r>
                    <a:rPr lang="en-US" sz="1600" dirty="0" smtClean="0">
                      <a:latin typeface="Calibri"/>
                      <a:ea typeface="ヒラギノ角ゴ Pro W3" pitchFamily="28" charset="-128"/>
                      <a:cs typeface="Calibri"/>
                    </a:rPr>
                    <a:t>MV/cm</a:t>
                  </a:r>
                  <a:r>
                    <a:rPr lang="en-US" sz="1600" baseline="30000" dirty="0" smtClean="0">
                      <a:latin typeface="Calibri"/>
                      <a:ea typeface="ヒラギノ角ゴ Pro W3" pitchFamily="28" charset="-128"/>
                      <a:cs typeface="Calibri"/>
                    </a:rPr>
                    <a:t>-1</a:t>
                  </a:r>
                  <a:endParaRPr lang="en-US" sz="1600" baseline="30000" dirty="0">
                    <a:latin typeface="Calibri"/>
                    <a:ea typeface="ヒラギノ角ゴ Pro W3" pitchFamily="28" charset="-128"/>
                    <a:cs typeface="Calibri"/>
                  </a:endParaRPr>
                </a:p>
              </p:txBody>
            </p:sp>
          </p:grpSp>
        </p:grpSp>
        <p:sp>
          <p:nvSpPr>
            <p:cNvPr id="14" name="Rectangle 13"/>
            <p:cNvSpPr/>
            <p:nvPr/>
          </p:nvSpPr>
          <p:spPr>
            <a:xfrm>
              <a:off x="6852759" y="1025787"/>
              <a:ext cx="2179661" cy="324228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ight Arrow 14"/>
          <p:cNvSpPr/>
          <p:nvPr/>
        </p:nvSpPr>
        <p:spPr>
          <a:xfrm>
            <a:off x="2056927" y="1985556"/>
            <a:ext cx="567951"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836971" y="1445718"/>
            <a:ext cx="1878240" cy="1282038"/>
          </a:xfrm>
          <a:prstGeom prst="rect">
            <a:avLst/>
          </a:prstGeom>
          <a:solidFill>
            <a:srgbClr val="292934"/>
          </a:solidFill>
          <a:ln w="127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Electrostatics </a:t>
            </a:r>
            <a:r>
              <a:rPr lang="en-US" dirty="0" smtClean="0">
                <a:solidFill>
                  <a:schemeClr val="bg1"/>
                </a:solidFill>
              </a:rPr>
              <a:t>Model</a:t>
            </a:r>
            <a:endParaRPr lang="en-US" dirty="0">
              <a:solidFill>
                <a:schemeClr val="bg1"/>
              </a:solidFill>
            </a:endParaRPr>
          </a:p>
        </p:txBody>
      </p:sp>
      <p:sp>
        <p:nvSpPr>
          <p:cNvPr id="18" name="Right Arrow 17"/>
          <p:cNvSpPr>
            <a:spLocks/>
          </p:cNvSpPr>
          <p:nvPr/>
        </p:nvSpPr>
        <p:spPr>
          <a:xfrm>
            <a:off x="4501389"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2636729" y="803710"/>
            <a:ext cx="6377851" cy="6040483"/>
          </a:xfrm>
          <a:custGeom>
            <a:avLst/>
            <a:gdLst>
              <a:gd name="connsiteX0" fmla="*/ 0 w 4037930"/>
              <a:gd name="connsiteY0" fmla="*/ 0 h 6040483"/>
              <a:gd name="connsiteX1" fmla="*/ 4037930 w 4037930"/>
              <a:gd name="connsiteY1" fmla="*/ 0 h 6040483"/>
              <a:gd name="connsiteX2" fmla="*/ 4037930 w 4037930"/>
              <a:gd name="connsiteY2" fmla="*/ 6040483 h 6040483"/>
              <a:gd name="connsiteX3" fmla="*/ 0 w 4037930"/>
              <a:gd name="connsiteY3" fmla="*/ 6040483 h 6040483"/>
              <a:gd name="connsiteX4" fmla="*/ 0 w 4037930"/>
              <a:gd name="connsiteY4"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2043120 w 6081050"/>
              <a:gd name="connsiteY4" fmla="*/ 0 h 6040483"/>
              <a:gd name="connsiteX0" fmla="*/ 2122591 w 6160521"/>
              <a:gd name="connsiteY0" fmla="*/ 0 h 6040483"/>
              <a:gd name="connsiteX1" fmla="*/ 6160521 w 6160521"/>
              <a:gd name="connsiteY1" fmla="*/ 0 h 6040483"/>
              <a:gd name="connsiteX2" fmla="*/ 6160521 w 6160521"/>
              <a:gd name="connsiteY2" fmla="*/ 6040483 h 6040483"/>
              <a:gd name="connsiteX3" fmla="*/ 79471 w 6160521"/>
              <a:gd name="connsiteY3" fmla="*/ 5999065 h 6040483"/>
              <a:gd name="connsiteX4" fmla="*/ 93276 w 6160521"/>
              <a:gd name="connsiteY4" fmla="*/ 3130925 h 6040483"/>
              <a:gd name="connsiteX5" fmla="*/ 2122591 w 6160521"/>
              <a:gd name="connsiteY5"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43120 w 6081050"/>
              <a:gd name="connsiteY5"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43120 w 6081050"/>
              <a:gd name="connsiteY5"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061896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061896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061896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58536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58536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03313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17119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17119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44731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44731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44731 h 6040483"/>
              <a:gd name="connsiteX6" fmla="*/ 2043120 w 6081050"/>
              <a:gd name="connsiteY6" fmla="*/ 0 h 6040483"/>
              <a:gd name="connsiteX0" fmla="*/ 2043120 w 6081050"/>
              <a:gd name="connsiteY0" fmla="*/ 0 h 6040483"/>
              <a:gd name="connsiteX1" fmla="*/ 6081050 w 6081050"/>
              <a:gd name="connsiteY1" fmla="*/ 0 h 6040483"/>
              <a:gd name="connsiteX2" fmla="*/ 6081050 w 6081050"/>
              <a:gd name="connsiteY2" fmla="*/ 6040483 h 6040483"/>
              <a:gd name="connsiteX3" fmla="*/ 0 w 6081050"/>
              <a:gd name="connsiteY3" fmla="*/ 5999065 h 6040483"/>
              <a:gd name="connsiteX4" fmla="*/ 13805 w 6081050"/>
              <a:gd name="connsiteY4" fmla="*/ 3130925 h 6040483"/>
              <a:gd name="connsiteX5" fmla="*/ 2070730 w 6081050"/>
              <a:gd name="connsiteY5" fmla="*/ 3144731 h 6040483"/>
              <a:gd name="connsiteX6" fmla="*/ 2043120 w 6081050"/>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5985260 h 6040483"/>
              <a:gd name="connsiteX4" fmla="*/ 0 w 6067245"/>
              <a:gd name="connsiteY4" fmla="*/ 3130925 h 6040483"/>
              <a:gd name="connsiteX5" fmla="*/ 2056925 w 6067245"/>
              <a:gd name="connsiteY5" fmla="*/ 3144731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2056925 w 6067245"/>
              <a:gd name="connsiteY5" fmla="*/ 3144731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2056925 w 6067245"/>
              <a:gd name="connsiteY5" fmla="*/ 3144731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2004395 w 6067245"/>
              <a:gd name="connsiteY5" fmla="*/ 3144731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2056925 w 6067245"/>
              <a:gd name="connsiteY5" fmla="*/ 3144731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1991262 w 6067245"/>
              <a:gd name="connsiteY5" fmla="*/ 3130925 h 6040483"/>
              <a:gd name="connsiteX6" fmla="*/ 2029315 w 6067245"/>
              <a:gd name="connsiteY6" fmla="*/ 0 h 6040483"/>
              <a:gd name="connsiteX0" fmla="*/ 2029315 w 6067245"/>
              <a:gd name="connsiteY0" fmla="*/ 0 h 6040483"/>
              <a:gd name="connsiteX1" fmla="*/ 6067245 w 6067245"/>
              <a:gd name="connsiteY1" fmla="*/ 0 h 6040483"/>
              <a:gd name="connsiteX2" fmla="*/ 6067245 w 6067245"/>
              <a:gd name="connsiteY2" fmla="*/ 6040483 h 6040483"/>
              <a:gd name="connsiteX3" fmla="*/ 13805 w 6067245"/>
              <a:gd name="connsiteY3" fmla="*/ 6040483 h 6040483"/>
              <a:gd name="connsiteX4" fmla="*/ 0 w 6067245"/>
              <a:gd name="connsiteY4" fmla="*/ 3130925 h 6040483"/>
              <a:gd name="connsiteX5" fmla="*/ 2030661 w 6067245"/>
              <a:gd name="connsiteY5" fmla="*/ 3144731 h 6040483"/>
              <a:gd name="connsiteX6" fmla="*/ 2029315 w 6067245"/>
              <a:gd name="connsiteY6" fmla="*/ 0 h 6040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7245" h="6040483">
                <a:moveTo>
                  <a:pt x="2029315" y="0"/>
                </a:moveTo>
                <a:lnTo>
                  <a:pt x="6067245" y="0"/>
                </a:lnTo>
                <a:lnTo>
                  <a:pt x="6067245" y="6040483"/>
                </a:lnTo>
                <a:lnTo>
                  <a:pt x="13805" y="6040483"/>
                </a:lnTo>
                <a:cubicBezTo>
                  <a:pt x="13806" y="5029214"/>
                  <a:pt x="13805" y="4280252"/>
                  <a:pt x="0" y="3130925"/>
                </a:cubicBezTo>
                <a:cubicBezTo>
                  <a:pt x="616618" y="3144730"/>
                  <a:pt x="1345020" y="3144732"/>
                  <a:pt x="2030661" y="3144731"/>
                </a:cubicBezTo>
                <a:cubicBezTo>
                  <a:pt x="2030212" y="2096487"/>
                  <a:pt x="2029764" y="1048244"/>
                  <a:pt x="2029315" y="0"/>
                </a:cubicBezTo>
                <a:close/>
              </a:path>
            </a:pathLst>
          </a:custGeom>
          <a:noFill/>
          <a:ln w="152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Arrow 31"/>
          <p:cNvSpPr/>
          <p:nvPr/>
        </p:nvSpPr>
        <p:spPr>
          <a:xfrm rot="5400000">
            <a:off x="7637048" y="3574470"/>
            <a:ext cx="451474"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ight Arrow 55"/>
          <p:cNvSpPr/>
          <p:nvPr/>
        </p:nvSpPr>
        <p:spPr>
          <a:xfrm>
            <a:off x="6609615" y="1985556"/>
            <a:ext cx="576072" cy="407376"/>
          </a:xfrm>
          <a:prstGeom prst="rightArrow">
            <a:avLst/>
          </a:prstGeom>
          <a:solidFill>
            <a:schemeClr val="tx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1067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5AA-ES.tga"/>
          <p:cNvPicPr>
            <a:picLocks noChangeAspect="1"/>
          </p:cNvPicPr>
          <p:nvPr/>
        </p:nvPicPr>
        <p:blipFill rotWithShape="1">
          <a:blip r:embed="rId3" cstate="print">
            <a:extLst>
              <a:ext uri="{28A0092B-C50C-407E-A947-70E740481C1C}">
                <a14:useLocalDpi xmlns:a14="http://schemas.microsoft.com/office/drawing/2010/main"/>
              </a:ext>
            </a:extLst>
          </a:blip>
          <a:srcRect l="18377" r="7330"/>
          <a:stretch/>
        </p:blipFill>
        <p:spPr>
          <a:xfrm rot="16200000">
            <a:off x="5604713" y="952725"/>
            <a:ext cx="2167500" cy="4210487"/>
          </a:xfrm>
          <a:prstGeom prst="rect">
            <a:avLst/>
          </a:prstGeom>
        </p:spPr>
      </p:pic>
      <p:pic>
        <p:nvPicPr>
          <p:cNvPr id="34" name="Picture 33"/>
          <p:cNvPicPr>
            <a:picLocks noChangeAspect="1"/>
          </p:cNvPicPr>
          <p:nvPr/>
        </p:nvPicPr>
        <p:blipFill rotWithShape="1">
          <a:blip r:embed="rId4"/>
          <a:srcRect t="315" b="66"/>
          <a:stretch/>
        </p:blipFill>
        <p:spPr>
          <a:xfrm>
            <a:off x="354126" y="1988023"/>
            <a:ext cx="4229090" cy="2153696"/>
          </a:xfrm>
          <a:prstGeom prst="rect">
            <a:avLst/>
          </a:prstGeom>
        </p:spPr>
      </p:pic>
      <p:graphicFrame>
        <p:nvGraphicFramePr>
          <p:cNvPr id="14" name="Table 13"/>
          <p:cNvGraphicFramePr>
            <a:graphicFrameLocks noGrp="1"/>
          </p:cNvGraphicFramePr>
          <p:nvPr>
            <p:extLst>
              <p:ext uri="{D42A27DB-BD31-4B8C-83A1-F6EECF244321}">
                <p14:modId xmlns:p14="http://schemas.microsoft.com/office/powerpoint/2010/main" val="3272890256"/>
              </p:ext>
            </p:extLst>
          </p:nvPr>
        </p:nvGraphicFramePr>
        <p:xfrm>
          <a:off x="354126" y="1524000"/>
          <a:ext cx="8445584" cy="5232966"/>
        </p:xfrm>
        <a:graphic>
          <a:graphicData uri="http://schemas.openxmlformats.org/drawingml/2006/table">
            <a:tbl>
              <a:tblPr>
                <a:tableStyleId>{5C22544A-7EE6-4342-B048-85BDC9FD1C3A}</a:tableStyleId>
              </a:tblPr>
              <a:tblGrid>
                <a:gridCol w="2111396"/>
                <a:gridCol w="2111396"/>
                <a:gridCol w="2111396"/>
                <a:gridCol w="2111396"/>
              </a:tblGrid>
              <a:tr h="2616483">
                <a:tc gridSpan="2">
                  <a:txBody>
                    <a:bodyPr/>
                    <a:lstStyle/>
                    <a:p>
                      <a:pPr algn="ctr"/>
                      <a:r>
                        <a:rPr lang="en-US" sz="2000" dirty="0" smtClean="0"/>
                        <a:t>Poisson Boltzmann Implicit Solvent</a:t>
                      </a: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a:p>
                  </a:txBody>
                  <a:tcPr/>
                </a:tc>
                <a:tc gridSpan="2">
                  <a:txBody>
                    <a:bodyPr/>
                    <a:lstStyle/>
                    <a:p>
                      <a:pPr algn="ctr"/>
                      <a:r>
                        <a:rPr lang="en-US" sz="2000" dirty="0" smtClean="0"/>
                        <a:t>PB w/ Selected Explicit Water</a:t>
                      </a: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hMerge="1">
                  <a:txBody>
                    <a:bodyPr/>
                    <a:lstStyle/>
                    <a:p>
                      <a:endParaRPr lang="en-US"/>
                    </a:p>
                  </a:txBody>
                  <a:tcPr/>
                </a:tc>
              </a:tr>
              <a:tr h="2616483">
                <a:tc>
                  <a:txBody>
                    <a:bodyPr/>
                    <a:lstStyle/>
                    <a:p>
                      <a:pPr algn="ctr"/>
                      <a:endParaRPr lang="en-US" sz="2000" dirty="0"/>
                    </a:p>
                  </a:txBody>
                  <a:tcPr marL="128061" marR="128061" marT="64030" marB="64030">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2000" dirty="0" smtClean="0"/>
                        <a:t>Atomic Multipole Optimized Energetics</a:t>
                      </a:r>
                      <a:r>
                        <a:rPr lang="en-US" sz="2000" baseline="0" dirty="0" smtClean="0"/>
                        <a:t> for </a:t>
                      </a:r>
                      <a:r>
                        <a:rPr lang="en-US" sz="2000" baseline="0" dirty="0" err="1" smtClean="0"/>
                        <a:t>Biomolecular</a:t>
                      </a:r>
                      <a:r>
                        <a:rPr lang="en-US" sz="2000" baseline="0" dirty="0" smtClean="0"/>
                        <a:t> Applications (AMOEBA)</a:t>
                      </a: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2200" dirty="0"/>
                    </a:p>
                  </a:txBody>
                  <a:tcPr marL="128061" marR="128061" marT="64030" marB="6403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endParaRPr lang="en-US" sz="2000" dirty="0"/>
                    </a:p>
                  </a:txBody>
                  <a:tcPr marL="128061" marR="128061" marT="64030" marB="64030">
                    <a:lnL w="12700" cap="flat" cmpd="sng" algn="ctr">
                      <a:solidFill>
                        <a:scrgbClr r="0" g="0" b="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Title 1"/>
          <p:cNvSpPr>
            <a:spLocks noGrp="1"/>
          </p:cNvSpPr>
          <p:nvPr>
            <p:ph type="title"/>
          </p:nvPr>
        </p:nvSpPr>
        <p:spPr/>
        <p:txBody>
          <a:bodyPr/>
          <a:lstStyle/>
          <a:p>
            <a:r>
              <a:rPr lang="en-US" dirty="0" smtClean="0"/>
              <a:t>Electrostatics Models</a:t>
            </a:r>
            <a:endParaRPr lang="en-US" dirty="0"/>
          </a:p>
        </p:txBody>
      </p:sp>
      <p:pic>
        <p:nvPicPr>
          <p:cNvPr id="30" name="Picture 29" descr="frame6.pdf"/>
          <p:cNvPicPr>
            <a:picLocks noChangeAspect="1"/>
          </p:cNvPicPr>
          <p:nvPr/>
        </p:nvPicPr>
        <p:blipFill rotWithShape="1">
          <a:blip r:embed="rId5" cstate="print">
            <a:extLst>
              <a:ext uri="{28A0092B-C50C-407E-A947-70E740481C1C}">
                <a14:useLocalDpi xmlns:a14="http://schemas.microsoft.com/office/drawing/2010/main"/>
              </a:ext>
            </a:extLst>
          </a:blip>
          <a:srcRect l="25693" t="32476" r="31760" b="29553"/>
          <a:stretch/>
        </p:blipFill>
        <p:spPr>
          <a:xfrm>
            <a:off x="3452856" y="5252941"/>
            <a:ext cx="2226397" cy="1490219"/>
          </a:xfrm>
          <a:prstGeom prst="rect">
            <a:avLst/>
          </a:prstGeom>
        </p:spPr>
      </p:pic>
    </p:spTree>
    <p:extLst>
      <p:ext uri="{BB962C8B-B14F-4D97-AF65-F5344CB8AC3E}">
        <p14:creationId xmlns:p14="http://schemas.microsoft.com/office/powerpoint/2010/main" val="114512021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Electrostatics Models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4134573047"/>
              </p:ext>
            </p:extLst>
          </p:nvPr>
        </p:nvGraphicFramePr>
        <p:xfrm>
          <a:off x="50419" y="2099568"/>
          <a:ext cx="9045660" cy="3736520"/>
        </p:xfrm>
        <a:graphic>
          <a:graphicData uri="http://schemas.openxmlformats.org/drawingml/2006/table">
            <a:tbl>
              <a:tblPr>
                <a:tableStyleId>{5C22544A-7EE6-4342-B048-85BDC9FD1C3A}</a:tableStyleId>
              </a:tblPr>
              <a:tblGrid>
                <a:gridCol w="3015220"/>
                <a:gridCol w="3015220"/>
                <a:gridCol w="3015220"/>
              </a:tblGrid>
              <a:tr h="1868260">
                <a:tc>
                  <a:txBody>
                    <a:bodyPr/>
                    <a:lstStyle/>
                    <a:p>
                      <a:pPr algn="ctr"/>
                      <a:r>
                        <a:rPr lang="en-US" dirty="0" smtClean="0"/>
                        <a:t>PB</a:t>
                      </a:r>
                      <a:r>
                        <a:rPr lang="en-US" baseline="0" dirty="0" smtClean="0"/>
                        <a:t> Implicit Solvent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PB</a:t>
                      </a:r>
                      <a:r>
                        <a:rPr lang="en-US" baseline="0" dirty="0" smtClean="0"/>
                        <a:t> w/ Selected Explicit Water</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Explicit Solvent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1868260">
                <a:tc>
                  <a:txBody>
                    <a:bodyPr/>
                    <a:lstStyle/>
                    <a:p>
                      <a:pPr algn="ctr"/>
                      <a:r>
                        <a:rPr lang="en-US" dirty="0" smtClean="0"/>
                        <a:t>AMOEBA</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AMOEBA-CP</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dirty="0" smtClean="0"/>
                        <a:t>AMOEBA-</a:t>
                      </a:r>
                      <a:r>
                        <a:rPr lang="en-US" dirty="0" err="1" smtClean="0"/>
                        <a:t>CPf</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pic>
        <p:nvPicPr>
          <p:cNvPr id="17" name="Picture 16" descr="frame6.pdf"/>
          <p:cNvPicPr>
            <a:picLocks noChangeAspect="1"/>
          </p:cNvPicPr>
          <p:nvPr/>
        </p:nvPicPr>
        <p:blipFill rotWithShape="1">
          <a:blip r:embed="rId4" cstate="print">
            <a:extLst>
              <a:ext uri="{28A0092B-C50C-407E-A947-70E740481C1C}">
                <a14:useLocalDpi xmlns:a14="http://schemas.microsoft.com/office/drawing/2010/main"/>
              </a:ext>
            </a:extLst>
          </a:blip>
          <a:srcRect l="25693" t="32476" r="31760" b="29553"/>
          <a:stretch/>
        </p:blipFill>
        <p:spPr>
          <a:xfrm>
            <a:off x="457199" y="4333178"/>
            <a:ext cx="2226397" cy="1490219"/>
          </a:xfrm>
          <a:prstGeom prst="rect">
            <a:avLst/>
          </a:prstGeom>
        </p:spPr>
      </p:pic>
      <p:graphicFrame>
        <p:nvGraphicFramePr>
          <p:cNvPr id="18" name="Object 17"/>
          <p:cNvGraphicFramePr>
            <a:graphicFrameLocks noChangeAspect="1"/>
          </p:cNvGraphicFramePr>
          <p:nvPr>
            <p:extLst>
              <p:ext uri="{D42A27DB-BD31-4B8C-83A1-F6EECF244321}">
                <p14:modId xmlns:p14="http://schemas.microsoft.com/office/powerpoint/2010/main" val="2271945679"/>
              </p:ext>
            </p:extLst>
          </p:nvPr>
        </p:nvGraphicFramePr>
        <p:xfrm>
          <a:off x="6264148" y="4568027"/>
          <a:ext cx="2571853" cy="802564"/>
        </p:xfrm>
        <a:graphic>
          <a:graphicData uri="http://schemas.openxmlformats.org/presentationml/2006/ole">
            <mc:AlternateContent xmlns:mc="http://schemas.openxmlformats.org/markup-compatibility/2006">
              <mc:Choice xmlns:v="urn:schemas-microsoft-com:vml" Requires="v">
                <p:oleObj spid="_x0000_s16270" name="Equation" r:id="rId5" imgW="1790700" imgH="558800" progId="Equation.DSMT4">
                  <p:embed/>
                </p:oleObj>
              </mc:Choice>
              <mc:Fallback>
                <p:oleObj name="Equation" r:id="rId5" imgW="1790700" imgH="558800" progId="Equation.DSMT4">
                  <p:embed/>
                  <p:pic>
                    <p:nvPicPr>
                      <p:cNvPr id="0" name=""/>
                      <p:cNvPicPr/>
                      <p:nvPr/>
                    </p:nvPicPr>
                    <p:blipFill>
                      <a:blip r:embed="rId6"/>
                      <a:stretch>
                        <a:fillRect/>
                      </a:stretch>
                    </p:blipFill>
                    <p:spPr>
                      <a:xfrm>
                        <a:off x="6264148" y="4568027"/>
                        <a:ext cx="2571853" cy="802564"/>
                      </a:xfrm>
                      <a:prstGeom prst="rect">
                        <a:avLst/>
                      </a:prstGeom>
                    </p:spPr>
                  </p:pic>
                </p:oleObj>
              </mc:Fallback>
            </mc:AlternateContent>
          </a:graphicData>
        </a:graphic>
      </p:graphicFrame>
      <p:pic>
        <p:nvPicPr>
          <p:cNvPr id="19" name="Picture 18" descr="5AA-ES.tga"/>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16200000">
            <a:off x="3700000" y="2067012"/>
            <a:ext cx="1545984" cy="2231136"/>
          </a:xfrm>
          <a:prstGeom prst="rect">
            <a:avLst/>
          </a:prstGeom>
        </p:spPr>
      </p:pic>
      <p:pic>
        <p:nvPicPr>
          <p:cNvPr id="20" name="Picture 19" descr="ES.tga"/>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16200000">
            <a:off x="6741059" y="2067011"/>
            <a:ext cx="1545984" cy="2231136"/>
          </a:xfrm>
          <a:prstGeom prst="rect">
            <a:avLst/>
          </a:prstGeom>
        </p:spPr>
      </p:pic>
      <p:grpSp>
        <p:nvGrpSpPr>
          <p:cNvPr id="21" name="Group 20"/>
          <p:cNvGrpSpPr/>
          <p:nvPr/>
        </p:nvGrpSpPr>
        <p:grpSpPr>
          <a:xfrm>
            <a:off x="3078960" y="4252972"/>
            <a:ext cx="3047203" cy="1582636"/>
            <a:chOff x="3078960" y="1513124"/>
            <a:chExt cx="3047203" cy="1582636"/>
          </a:xfrm>
        </p:grpSpPr>
        <p:pic>
          <p:nvPicPr>
            <p:cNvPr id="22" name="Picture 21"/>
            <p:cNvPicPr>
              <a:picLocks noChangeAspect="1"/>
            </p:cNvPicPr>
            <p:nvPr/>
          </p:nvPicPr>
          <p:blipFill>
            <a:blip r:embed="rId9"/>
            <a:stretch>
              <a:fillRect/>
            </a:stretch>
          </p:blipFill>
          <p:spPr>
            <a:xfrm>
              <a:off x="3078960" y="1513124"/>
              <a:ext cx="1916857" cy="1582636"/>
            </a:xfrm>
            <a:prstGeom prst="rect">
              <a:avLst/>
            </a:prstGeom>
          </p:spPr>
        </p:pic>
        <p:graphicFrame>
          <p:nvGraphicFramePr>
            <p:cNvPr id="23" name="Object 22"/>
            <p:cNvGraphicFramePr>
              <a:graphicFrameLocks noChangeAspect="1"/>
            </p:cNvGraphicFramePr>
            <p:nvPr>
              <p:extLst>
                <p:ext uri="{D42A27DB-BD31-4B8C-83A1-F6EECF244321}">
                  <p14:modId xmlns:p14="http://schemas.microsoft.com/office/powerpoint/2010/main" val="2445669623"/>
                </p:ext>
              </p:extLst>
            </p:nvPr>
          </p:nvGraphicFramePr>
          <p:xfrm>
            <a:off x="4860925" y="1948402"/>
            <a:ext cx="1265238" cy="376237"/>
          </p:xfrm>
          <a:graphic>
            <a:graphicData uri="http://schemas.openxmlformats.org/presentationml/2006/ole">
              <mc:AlternateContent xmlns:mc="http://schemas.openxmlformats.org/markup-compatibility/2006">
                <mc:Choice xmlns:v="urn:schemas-microsoft-com:vml" Requires="v">
                  <p:oleObj spid="_x0000_s16271" name="Equation" r:id="rId10" imgW="685800" imgH="203200" progId="Equation.DSMT4">
                    <p:embed/>
                  </p:oleObj>
                </mc:Choice>
                <mc:Fallback>
                  <p:oleObj name="Equation" r:id="rId10" imgW="685800" imgH="203200" progId="Equation.DSMT4">
                    <p:embed/>
                    <p:pic>
                      <p:nvPicPr>
                        <p:cNvPr id="0" name=""/>
                        <p:cNvPicPr/>
                        <p:nvPr/>
                      </p:nvPicPr>
                      <p:blipFill>
                        <a:blip r:embed="rId11"/>
                        <a:stretch>
                          <a:fillRect/>
                        </a:stretch>
                      </p:blipFill>
                      <p:spPr>
                        <a:xfrm>
                          <a:off x="4860925" y="1948402"/>
                          <a:ext cx="1265238" cy="376237"/>
                        </a:xfrm>
                        <a:prstGeom prst="rect">
                          <a:avLst/>
                        </a:prstGeom>
                      </p:spPr>
                    </p:pic>
                  </p:oleObj>
                </mc:Fallback>
              </mc:AlternateContent>
            </a:graphicData>
          </a:graphic>
        </p:graphicFrame>
      </p:grpSp>
      <p:graphicFrame>
        <p:nvGraphicFramePr>
          <p:cNvPr id="24" name="Object 23"/>
          <p:cNvGraphicFramePr>
            <a:graphicFrameLocks noChangeAspect="1"/>
          </p:cNvGraphicFramePr>
          <p:nvPr>
            <p:extLst>
              <p:ext uri="{D42A27DB-BD31-4B8C-83A1-F6EECF244321}">
                <p14:modId xmlns:p14="http://schemas.microsoft.com/office/powerpoint/2010/main" val="3356266786"/>
              </p:ext>
            </p:extLst>
          </p:nvPr>
        </p:nvGraphicFramePr>
        <p:xfrm>
          <a:off x="280380" y="2605895"/>
          <a:ext cx="2403216" cy="884202"/>
        </p:xfrm>
        <a:graphic>
          <a:graphicData uri="http://schemas.openxmlformats.org/presentationml/2006/ole">
            <mc:AlternateContent xmlns:mc="http://schemas.openxmlformats.org/markup-compatibility/2006">
              <mc:Choice xmlns:v="urn:schemas-microsoft-com:vml" Requires="v">
                <p:oleObj spid="_x0000_s16272" name="Equation" r:id="rId12" imgW="1346200" imgH="495300" progId="Equation.DSMT4">
                  <p:embed/>
                </p:oleObj>
              </mc:Choice>
              <mc:Fallback>
                <p:oleObj name="Equation" r:id="rId12" imgW="1346200" imgH="495300" progId="Equation.DSMT4">
                  <p:embed/>
                  <p:pic>
                    <p:nvPicPr>
                      <p:cNvPr id="0" name=""/>
                      <p:cNvPicPr/>
                      <p:nvPr/>
                    </p:nvPicPr>
                    <p:blipFill>
                      <a:blip r:embed="rId13"/>
                      <a:stretch>
                        <a:fillRect/>
                      </a:stretch>
                    </p:blipFill>
                    <p:spPr>
                      <a:xfrm>
                        <a:off x="280380" y="2605895"/>
                        <a:ext cx="2403216" cy="884202"/>
                      </a:xfrm>
                      <a:prstGeom prst="rect">
                        <a:avLst/>
                      </a:prstGeom>
                    </p:spPr>
                  </p:pic>
                </p:oleObj>
              </mc:Fallback>
            </mc:AlternateContent>
          </a:graphicData>
        </a:graphic>
      </p:graphicFrame>
    </p:spTree>
    <p:extLst>
      <p:ext uri="{BB962C8B-B14F-4D97-AF65-F5344CB8AC3E}">
        <p14:creationId xmlns:p14="http://schemas.microsoft.com/office/powerpoint/2010/main" val="23866826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Linear Poisson-Boltzmann Equation</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4053302240"/>
              </p:ext>
            </p:extLst>
          </p:nvPr>
        </p:nvGraphicFramePr>
        <p:xfrm>
          <a:off x="1510632" y="2163763"/>
          <a:ext cx="5638884" cy="4413359"/>
        </p:xfrm>
        <a:graphic>
          <a:graphicData uri="http://schemas.openxmlformats.org/presentationml/2006/ole">
            <mc:AlternateContent xmlns:mc="http://schemas.openxmlformats.org/markup-compatibility/2006">
              <mc:Choice xmlns:v="urn:schemas-microsoft-com:vml" Requires="v">
                <p:oleObj spid="_x0000_s27824" name="Equation" r:id="rId3" imgW="2336800" imgH="1828800" progId="Equation.DSMT4">
                  <p:embed/>
                </p:oleObj>
              </mc:Choice>
              <mc:Fallback>
                <p:oleObj name="Equation" r:id="rId3" imgW="2336800" imgH="1828800" progId="Equation.DSMT4">
                  <p:embed/>
                  <p:pic>
                    <p:nvPicPr>
                      <p:cNvPr id="0" name=""/>
                      <p:cNvPicPr/>
                      <p:nvPr/>
                    </p:nvPicPr>
                    <p:blipFill>
                      <a:blip r:embed="rId4"/>
                      <a:stretch>
                        <a:fillRect/>
                      </a:stretch>
                    </p:blipFill>
                    <p:spPr>
                      <a:xfrm>
                        <a:off x="1510632" y="2163763"/>
                        <a:ext cx="5638884" cy="4413359"/>
                      </a:xfrm>
                      <a:prstGeom prst="rect">
                        <a:avLst/>
                      </a:prstGeom>
                    </p:spPr>
                  </p:pic>
                </p:oleObj>
              </mc:Fallback>
            </mc:AlternateContent>
          </a:graphicData>
        </a:graphic>
      </p:graphicFrame>
    </p:spTree>
    <p:extLst>
      <p:ext uri="{BB962C8B-B14F-4D97-AF65-F5344CB8AC3E}">
        <p14:creationId xmlns:p14="http://schemas.microsoft.com/office/powerpoint/2010/main" val="18626056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871451" y="1307175"/>
            <a:ext cx="7401099" cy="5550824"/>
          </a:xfrm>
          <a:prstGeom prst="rect">
            <a:avLst/>
          </a:prstGeom>
        </p:spPr>
      </p:pic>
      <p:sp>
        <p:nvSpPr>
          <p:cNvPr id="2" name="Title 1"/>
          <p:cNvSpPr>
            <a:spLocks noGrp="1"/>
          </p:cNvSpPr>
          <p:nvPr>
            <p:ph type="title"/>
          </p:nvPr>
        </p:nvSpPr>
        <p:spPr>
          <a:xfrm>
            <a:off x="457200" y="372755"/>
            <a:ext cx="8229600" cy="1151245"/>
          </a:xfrm>
        </p:spPr>
        <p:txBody>
          <a:bodyPr>
            <a:normAutofit fontScale="90000"/>
          </a:bodyPr>
          <a:lstStyle/>
          <a:p>
            <a:r>
              <a:rPr lang="en-US" dirty="0" smtClean="0"/>
              <a:t>Poisson Boltzmann:</a:t>
            </a:r>
            <a:br>
              <a:rPr lang="en-US" dirty="0" smtClean="0"/>
            </a:br>
            <a:r>
              <a:rPr lang="en-US" dirty="0" smtClean="0"/>
              <a:t>Reaction Field Method (RFM)</a:t>
            </a:r>
            <a:endParaRPr lang="en-US" dirty="0"/>
          </a:p>
        </p:txBody>
      </p:sp>
    </p:spTree>
    <p:extLst>
      <p:ext uri="{BB962C8B-B14F-4D97-AF65-F5344CB8AC3E}">
        <p14:creationId xmlns:p14="http://schemas.microsoft.com/office/powerpoint/2010/main" val="349721150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ackgroundRemoval t="0" b="100000" l="10000" r="90000"/>
                    </a14:imgEffect>
                  </a14:imgLayer>
                </a14:imgProps>
              </a:ext>
            </a:extLst>
          </a:blip>
          <a:stretch>
            <a:fillRect/>
          </a:stretch>
        </p:blipFill>
        <p:spPr>
          <a:xfrm>
            <a:off x="-855580" y="1113972"/>
            <a:ext cx="10467475" cy="5744027"/>
          </a:xfrm>
          <a:prstGeom prst="rect">
            <a:avLst/>
          </a:prstGeom>
        </p:spPr>
      </p:pic>
      <p:grpSp>
        <p:nvGrpSpPr>
          <p:cNvPr id="5" name="Group 4"/>
          <p:cNvGrpSpPr/>
          <p:nvPr/>
        </p:nvGrpSpPr>
        <p:grpSpPr>
          <a:xfrm>
            <a:off x="6852995" y="506236"/>
            <a:ext cx="2314157" cy="646331"/>
            <a:chOff x="6852995" y="183071"/>
            <a:chExt cx="2314157" cy="646331"/>
          </a:xfrm>
        </p:grpSpPr>
        <p:sp>
          <p:nvSpPr>
            <p:cNvPr id="6" name="TextBox 5"/>
            <p:cNvSpPr txBox="1"/>
            <p:nvPr/>
          </p:nvSpPr>
          <p:spPr>
            <a:xfrm>
              <a:off x="7699608" y="183071"/>
              <a:ext cx="1467544" cy="646331"/>
            </a:xfrm>
            <a:prstGeom prst="rect">
              <a:avLst/>
            </a:prstGeom>
            <a:noFill/>
          </p:spPr>
          <p:txBody>
            <a:bodyPr wrap="none" rtlCol="0">
              <a:spAutoFit/>
            </a:bodyPr>
            <a:lstStyle/>
            <a:p>
              <a:r>
                <a:rPr lang="en-US" dirty="0" smtClean="0"/>
                <a:t>Original box</a:t>
              </a:r>
            </a:p>
            <a:p>
              <a:r>
                <a:rPr lang="en-US" dirty="0" smtClean="0"/>
                <a:t>New box</a:t>
              </a:r>
            </a:p>
          </p:txBody>
        </p:sp>
        <p:cxnSp>
          <p:nvCxnSpPr>
            <p:cNvPr id="7" name="Straight Connector 6"/>
            <p:cNvCxnSpPr/>
            <p:nvPr/>
          </p:nvCxnSpPr>
          <p:spPr>
            <a:xfrm>
              <a:off x="6852995" y="400467"/>
              <a:ext cx="676656" cy="0"/>
            </a:xfrm>
            <a:prstGeom prst="line">
              <a:avLst/>
            </a:prstGeom>
            <a:ln w="635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6852995" y="685800"/>
              <a:ext cx="676656" cy="0"/>
            </a:xfrm>
            <a:prstGeom prst="line">
              <a:avLst/>
            </a:prstGeom>
            <a:ln w="63500">
              <a:solidFill>
                <a:srgbClr val="0000FF"/>
              </a:solidFill>
            </a:ln>
          </p:spPr>
          <p:style>
            <a:lnRef idx="2">
              <a:schemeClr val="accent1"/>
            </a:lnRef>
            <a:fillRef idx="0">
              <a:schemeClr val="accent1"/>
            </a:fillRef>
            <a:effectRef idx="1">
              <a:schemeClr val="accent1"/>
            </a:effectRef>
            <a:fontRef idx="minor">
              <a:schemeClr val="tx1"/>
            </a:fontRef>
          </p:style>
        </p:cxnSp>
      </p:grpSp>
      <p:sp>
        <p:nvSpPr>
          <p:cNvPr id="9" name="Title 1"/>
          <p:cNvSpPr txBox="1">
            <a:spLocks/>
          </p:cNvSpPr>
          <p:nvPr/>
        </p:nvSpPr>
        <p:spPr>
          <a:xfrm>
            <a:off x="457200" y="389820"/>
            <a:ext cx="5402001" cy="1848500"/>
          </a:xfrm>
          <a:prstGeom prst="rect">
            <a:avLst/>
          </a:prstGeom>
        </p:spPr>
        <p:txBody>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dirty="0" smtClean="0"/>
              <a:t>PB Grid Location</a:t>
            </a:r>
            <a:endParaRPr lang="en-US" dirty="0"/>
          </a:p>
        </p:txBody>
      </p:sp>
    </p:spTree>
    <p:extLst>
      <p:ext uri="{BB962C8B-B14F-4D97-AF65-F5344CB8AC3E}">
        <p14:creationId xmlns:p14="http://schemas.microsoft.com/office/powerpoint/2010/main" val="42396500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PB Grid Location: 60 </a:t>
            </a:r>
            <a:r>
              <a:rPr lang="en-US" dirty="0" err="1" smtClean="0"/>
              <a:t>Å</a:t>
            </a:r>
            <a:r>
              <a:rPr lang="en-US" dirty="0" smtClean="0"/>
              <a:t>, 0.25 </a:t>
            </a:r>
            <a:r>
              <a:rPr lang="en-US" dirty="0" err="1" smtClean="0"/>
              <a:t>Å</a:t>
            </a:r>
            <a:r>
              <a:rPr lang="en-US" dirty="0"/>
              <a:t> </a:t>
            </a:r>
            <a:r>
              <a:rPr lang="en-US" dirty="0" smtClean="0"/>
              <a:t>Between Grid Points</a:t>
            </a:r>
            <a:endParaRPr lang="en-US" dirty="0"/>
          </a:p>
        </p:txBody>
      </p:sp>
      <p:pic>
        <p:nvPicPr>
          <p:cNvPr id="3" name="Picture 2"/>
          <p:cNvPicPr/>
          <p:nvPr/>
        </p:nvPicPr>
        <p:blipFill rotWithShape="1">
          <a:blip r:embed="rId3">
            <a:extLst>
              <a:ext uri="{28A0092B-C50C-407E-A947-70E740481C1C}">
                <a14:useLocalDpi xmlns:a14="http://schemas.microsoft.com/office/drawing/2010/main"/>
              </a:ext>
            </a:extLst>
          </a:blip>
          <a:srcRect t="8000" b="65625"/>
          <a:stretch/>
        </p:blipFill>
        <p:spPr bwMode="auto">
          <a:xfrm>
            <a:off x="1828800" y="1819656"/>
            <a:ext cx="5486400" cy="1929384"/>
          </a:xfrm>
          <a:prstGeom prst="rect">
            <a:avLst/>
          </a:prstGeom>
          <a:noFill/>
          <a:ln>
            <a:noFill/>
          </a:ln>
        </p:spPr>
      </p:pic>
      <p:pic>
        <p:nvPicPr>
          <p:cNvPr id="4" name="Picture 3"/>
          <p:cNvPicPr/>
          <p:nvPr/>
        </p:nvPicPr>
        <p:blipFill rotWithShape="1">
          <a:blip r:embed="rId4">
            <a:extLst>
              <a:ext uri="{28A0092B-C50C-407E-A947-70E740481C1C}">
                <a14:useLocalDpi xmlns:a14="http://schemas.microsoft.com/office/drawing/2010/main"/>
              </a:ext>
            </a:extLst>
          </a:blip>
          <a:srcRect t="7494" b="64881"/>
          <a:stretch/>
        </p:blipFill>
        <p:spPr bwMode="auto">
          <a:xfrm>
            <a:off x="1828800" y="4361688"/>
            <a:ext cx="5486400" cy="2020824"/>
          </a:xfrm>
          <a:prstGeom prst="rect">
            <a:avLst/>
          </a:prstGeom>
          <a:noFill/>
          <a:ln>
            <a:noFill/>
          </a:ln>
        </p:spPr>
      </p:pic>
      <p:grpSp>
        <p:nvGrpSpPr>
          <p:cNvPr id="15" name="Group 14"/>
          <p:cNvGrpSpPr/>
          <p:nvPr/>
        </p:nvGrpSpPr>
        <p:grpSpPr>
          <a:xfrm>
            <a:off x="1484567" y="1448774"/>
            <a:ext cx="5718021" cy="5396223"/>
            <a:chOff x="1484567" y="1448774"/>
            <a:chExt cx="5718021" cy="5396223"/>
          </a:xfrm>
        </p:grpSpPr>
        <p:sp>
          <p:nvSpPr>
            <p:cNvPr id="16" name="TextBox 15"/>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17" name="TextBox 16"/>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18" name="TextBox 17"/>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19" name="TextBox 18"/>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20" name="Group 19"/>
            <p:cNvGrpSpPr/>
            <p:nvPr/>
          </p:nvGrpSpPr>
          <p:grpSpPr>
            <a:xfrm>
              <a:off x="2797761" y="1448774"/>
              <a:ext cx="3548478" cy="369332"/>
              <a:chOff x="2687053" y="1448774"/>
              <a:chExt cx="3548478" cy="369332"/>
            </a:xfrm>
          </p:grpSpPr>
          <p:sp>
            <p:nvSpPr>
              <p:cNvPr id="21" name="TextBox 20"/>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22" name="TextBox 21"/>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Tree>
    <p:extLst>
      <p:ext uri="{BB962C8B-B14F-4D97-AF65-F5344CB8AC3E}">
        <p14:creationId xmlns:p14="http://schemas.microsoft.com/office/powerpoint/2010/main" val="359763826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22473" t="15141" r="17137" b="20003"/>
          <a:stretch/>
        </p:blipFill>
        <p:spPr>
          <a:xfrm>
            <a:off x="4278839" y="533400"/>
            <a:ext cx="4550686" cy="6324599"/>
          </a:xfrm>
          <a:prstGeom prst="rect">
            <a:avLst/>
          </a:prstGeom>
        </p:spPr>
      </p:pic>
      <p:sp>
        <p:nvSpPr>
          <p:cNvPr id="4" name="Text Placeholder 4"/>
          <p:cNvSpPr txBox="1">
            <a:spLocks/>
          </p:cNvSpPr>
          <p:nvPr/>
        </p:nvSpPr>
        <p:spPr>
          <a:xfrm>
            <a:off x="457200" y="2330600"/>
            <a:ext cx="3008313" cy="315073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smtClean="0">
                <a:solidFill>
                  <a:srgbClr val="FF0000"/>
                </a:solidFill>
                <a:latin typeface="Calibri"/>
                <a:cs typeface="Calibri"/>
              </a:rPr>
              <a:t>Red: Center of nitrile </a:t>
            </a:r>
            <a:r>
              <a:rPr lang="en-US" sz="2800" dirty="0" err="1" smtClean="0">
                <a:solidFill>
                  <a:srgbClr val="FF0000"/>
                </a:solidFill>
                <a:latin typeface="Calibri"/>
                <a:cs typeface="Calibri"/>
              </a:rPr>
              <a:t>Cδ</a:t>
            </a:r>
            <a:endParaRPr lang="en-US" sz="2800" dirty="0" smtClean="0">
              <a:solidFill>
                <a:srgbClr val="FF0000"/>
              </a:solidFill>
              <a:latin typeface="Calibri"/>
              <a:cs typeface="Calibri"/>
            </a:endParaRPr>
          </a:p>
          <a:p>
            <a:r>
              <a:rPr lang="en-US" sz="2800" dirty="0" smtClean="0">
                <a:solidFill>
                  <a:srgbClr val="3366FF"/>
                </a:solidFill>
                <a:latin typeface="Calibri"/>
                <a:cs typeface="Calibri"/>
              </a:rPr>
              <a:t>Blue: Shifted towards system center of mass</a:t>
            </a:r>
          </a:p>
          <a:p>
            <a:r>
              <a:rPr lang="en-US" sz="2800" dirty="0" smtClean="0">
                <a:solidFill>
                  <a:srgbClr val="008000"/>
                </a:solidFill>
                <a:latin typeface="Calibri"/>
                <a:cs typeface="Calibri"/>
              </a:rPr>
              <a:t>Green: Shifted towards Ralβ center of mass</a:t>
            </a:r>
            <a:endParaRPr lang="en-US" sz="2800" dirty="0">
              <a:solidFill>
                <a:srgbClr val="008000"/>
              </a:solidFill>
              <a:latin typeface="Calibri"/>
              <a:cs typeface="Calibri"/>
            </a:endParaRPr>
          </a:p>
        </p:txBody>
      </p:sp>
      <p:sp>
        <p:nvSpPr>
          <p:cNvPr id="2" name="Title 1"/>
          <p:cNvSpPr>
            <a:spLocks noGrp="1"/>
          </p:cNvSpPr>
          <p:nvPr>
            <p:ph type="title"/>
          </p:nvPr>
        </p:nvSpPr>
        <p:spPr>
          <a:xfrm>
            <a:off x="457200" y="389820"/>
            <a:ext cx="5402001" cy="1848500"/>
          </a:xfrm>
        </p:spPr>
        <p:txBody>
          <a:bodyPr/>
          <a:lstStyle/>
          <a:p>
            <a:r>
              <a:rPr lang="en-US" dirty="0" smtClean="0"/>
              <a:t>PB Grid Location: Small Boxes</a:t>
            </a:r>
            <a:endParaRPr lang="en-US" dirty="0"/>
          </a:p>
        </p:txBody>
      </p:sp>
    </p:spTree>
    <p:extLst>
      <p:ext uri="{BB962C8B-B14F-4D97-AF65-F5344CB8AC3E}">
        <p14:creationId xmlns:p14="http://schemas.microsoft.com/office/powerpoint/2010/main" val="228557958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2755"/>
            <a:ext cx="9144000" cy="980207"/>
          </a:xfrm>
          <a:ln>
            <a:noFill/>
          </a:ln>
        </p:spPr>
        <p:txBody>
          <a:bodyPr>
            <a:noAutofit/>
          </a:bodyPr>
          <a:lstStyle/>
          <a:p>
            <a:pPr algn="ctr"/>
            <a:r>
              <a:rPr lang="en-US" sz="6000" dirty="0" smtClean="0"/>
              <a:t>Outline</a:t>
            </a:r>
            <a:endParaRPr lang="en-US" sz="6000" dirty="0"/>
          </a:p>
        </p:txBody>
      </p:sp>
      <p:graphicFrame>
        <p:nvGraphicFramePr>
          <p:cNvPr id="5" name="Diagram 4"/>
          <p:cNvGraphicFramePr/>
          <p:nvPr>
            <p:extLst>
              <p:ext uri="{D42A27DB-BD31-4B8C-83A1-F6EECF244321}">
                <p14:modId xmlns:p14="http://schemas.microsoft.com/office/powerpoint/2010/main" val="1817609425"/>
              </p:ext>
            </p:extLst>
          </p:nvPr>
        </p:nvGraphicFramePr>
        <p:xfrm>
          <a:off x="1" y="1397000"/>
          <a:ext cx="9037292" cy="546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p:cNvSpPr/>
          <p:nvPr/>
        </p:nvSpPr>
        <p:spPr>
          <a:xfrm>
            <a:off x="593608" y="1394379"/>
            <a:ext cx="8449056" cy="552230"/>
          </a:xfrm>
          <a:prstGeom prst="rect">
            <a:avLst/>
          </a:prstGeom>
          <a:solidFill>
            <a:srgbClr val="FFFF00">
              <a:alpha val="30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65501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PB Grid Location: </a:t>
            </a:r>
            <a:r>
              <a:rPr lang="en-US" dirty="0" smtClean="0"/>
              <a:t>19 </a:t>
            </a:r>
            <a:r>
              <a:rPr lang="en-US" dirty="0" err="1"/>
              <a:t>Å</a:t>
            </a:r>
            <a:r>
              <a:rPr lang="en-US" dirty="0"/>
              <a:t>, </a:t>
            </a:r>
            <a:r>
              <a:rPr lang="en-US" dirty="0" smtClean="0"/>
              <a:t>0.099 </a:t>
            </a:r>
            <a:r>
              <a:rPr lang="en-US" dirty="0" err="1"/>
              <a:t>Å</a:t>
            </a:r>
            <a:r>
              <a:rPr lang="en-US" dirty="0"/>
              <a:t> Between Grid Points</a:t>
            </a:r>
          </a:p>
        </p:txBody>
      </p:sp>
      <p:pic>
        <p:nvPicPr>
          <p:cNvPr id="3" name="Picture 2"/>
          <p:cNvPicPr/>
          <p:nvPr/>
        </p:nvPicPr>
        <p:blipFill rotWithShape="1">
          <a:blip r:embed="rId3">
            <a:extLst>
              <a:ext uri="{28A0092B-C50C-407E-A947-70E740481C1C}">
                <a14:useLocalDpi xmlns:a14="http://schemas.microsoft.com/office/drawing/2010/main"/>
              </a:ext>
            </a:extLst>
          </a:blip>
          <a:srcRect l="8821" t="36002" b="34393"/>
          <a:stretch/>
        </p:blipFill>
        <p:spPr bwMode="auto">
          <a:xfrm>
            <a:off x="2312736" y="1819656"/>
            <a:ext cx="5002463" cy="2165685"/>
          </a:xfrm>
          <a:prstGeom prst="rect">
            <a:avLst/>
          </a:prstGeom>
          <a:noFill/>
          <a:ln>
            <a:noFill/>
          </a:ln>
        </p:spPr>
      </p:pic>
      <p:pic>
        <p:nvPicPr>
          <p:cNvPr id="4" name="Picture 3"/>
          <p:cNvPicPr/>
          <p:nvPr/>
        </p:nvPicPr>
        <p:blipFill rotWithShape="1">
          <a:blip r:embed="rId4">
            <a:extLst>
              <a:ext uri="{28A0092B-C50C-407E-A947-70E740481C1C}">
                <a14:useLocalDpi xmlns:a14="http://schemas.microsoft.com/office/drawing/2010/main"/>
              </a:ext>
            </a:extLst>
          </a:blip>
          <a:srcRect l="8821" t="36003" b="34392"/>
          <a:stretch/>
        </p:blipFill>
        <p:spPr bwMode="auto">
          <a:xfrm>
            <a:off x="2312736" y="4361688"/>
            <a:ext cx="5002464" cy="2165685"/>
          </a:xfrm>
          <a:prstGeom prst="rect">
            <a:avLst/>
          </a:prstGeom>
          <a:noFill/>
          <a:ln>
            <a:noFill/>
          </a:ln>
        </p:spPr>
      </p:pic>
      <p:grpSp>
        <p:nvGrpSpPr>
          <p:cNvPr id="24" name="Group 23"/>
          <p:cNvGrpSpPr/>
          <p:nvPr/>
        </p:nvGrpSpPr>
        <p:grpSpPr>
          <a:xfrm>
            <a:off x="1484567" y="1448774"/>
            <a:ext cx="5718021" cy="5396223"/>
            <a:chOff x="1484567" y="1448774"/>
            <a:chExt cx="5718021" cy="5396223"/>
          </a:xfrm>
        </p:grpSpPr>
        <p:sp>
          <p:nvSpPr>
            <p:cNvPr id="25" name="TextBox 24"/>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26" name="TextBox 25"/>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27" name="TextBox 26"/>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28" name="TextBox 27"/>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29" name="Group 28"/>
            <p:cNvGrpSpPr/>
            <p:nvPr/>
          </p:nvGrpSpPr>
          <p:grpSpPr>
            <a:xfrm>
              <a:off x="2797761" y="1448774"/>
              <a:ext cx="3548478" cy="369332"/>
              <a:chOff x="2687053" y="1448774"/>
              <a:chExt cx="3548478" cy="369332"/>
            </a:xfrm>
          </p:grpSpPr>
          <p:sp>
            <p:nvSpPr>
              <p:cNvPr id="30" name="TextBox 29"/>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31" name="TextBox 30"/>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33" name="Text Placeholder 4"/>
          <p:cNvSpPr txBox="1">
            <a:spLocks/>
          </p:cNvSpPr>
          <p:nvPr/>
        </p:nvSpPr>
        <p:spPr>
          <a:xfrm>
            <a:off x="6904073" y="1446204"/>
            <a:ext cx="2239927" cy="315073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solidFill>
                  <a:srgbClr val="FF0000"/>
                </a:solidFill>
                <a:latin typeface="Calibri"/>
                <a:cs typeface="Calibri"/>
              </a:rPr>
              <a:t>Red: Center of nitrile </a:t>
            </a:r>
            <a:r>
              <a:rPr lang="en-US" sz="1800" dirty="0" err="1" smtClean="0">
                <a:solidFill>
                  <a:srgbClr val="FF0000"/>
                </a:solidFill>
                <a:latin typeface="Calibri"/>
                <a:cs typeface="Calibri"/>
              </a:rPr>
              <a:t>Cδ</a:t>
            </a:r>
            <a:endParaRPr lang="en-US" sz="1800" dirty="0" smtClean="0">
              <a:solidFill>
                <a:srgbClr val="FF0000"/>
              </a:solidFill>
              <a:latin typeface="Calibri"/>
              <a:cs typeface="Calibri"/>
            </a:endParaRPr>
          </a:p>
          <a:p>
            <a:r>
              <a:rPr lang="en-US" sz="1800" dirty="0" smtClean="0">
                <a:solidFill>
                  <a:srgbClr val="3366FF"/>
                </a:solidFill>
                <a:latin typeface="Calibri"/>
                <a:cs typeface="Calibri"/>
              </a:rPr>
              <a:t>Blue: Shifted towards system center of mass</a:t>
            </a:r>
          </a:p>
          <a:p>
            <a:r>
              <a:rPr lang="en-US" sz="1800" dirty="0" smtClean="0">
                <a:solidFill>
                  <a:srgbClr val="008000"/>
                </a:solidFill>
                <a:latin typeface="Calibri"/>
                <a:cs typeface="Calibri"/>
              </a:rPr>
              <a:t>Green: Shifted towards Ralβ center of mass</a:t>
            </a:r>
            <a:endParaRPr lang="en-US" sz="1800" dirty="0">
              <a:solidFill>
                <a:srgbClr val="008000"/>
              </a:solidFill>
              <a:latin typeface="Calibri"/>
              <a:cs typeface="Calibri"/>
            </a:endParaRPr>
          </a:p>
        </p:txBody>
      </p:sp>
    </p:spTree>
    <p:extLst>
      <p:ext uri="{BB962C8B-B14F-4D97-AF65-F5344CB8AC3E}">
        <p14:creationId xmlns:p14="http://schemas.microsoft.com/office/powerpoint/2010/main" val="292200156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PB Grid Location: </a:t>
            </a:r>
            <a:r>
              <a:rPr lang="en-US" dirty="0" smtClean="0"/>
              <a:t>10 </a:t>
            </a:r>
            <a:r>
              <a:rPr lang="en-US" dirty="0" err="1"/>
              <a:t>Å</a:t>
            </a:r>
            <a:r>
              <a:rPr lang="en-US" dirty="0"/>
              <a:t>, </a:t>
            </a:r>
            <a:r>
              <a:rPr lang="en-US" dirty="0" smtClean="0"/>
              <a:t>0.052 </a:t>
            </a:r>
            <a:r>
              <a:rPr lang="en-US" dirty="0" err="1"/>
              <a:t>Å</a:t>
            </a:r>
            <a:r>
              <a:rPr lang="en-US" dirty="0"/>
              <a:t> Between Grid Points</a:t>
            </a:r>
          </a:p>
        </p:txBody>
      </p:sp>
      <p:pic>
        <p:nvPicPr>
          <p:cNvPr id="3" name="Picture 2"/>
          <p:cNvPicPr/>
          <p:nvPr/>
        </p:nvPicPr>
        <p:blipFill rotWithShape="1">
          <a:blip r:embed="rId2">
            <a:extLst>
              <a:ext uri="{28A0092B-C50C-407E-A947-70E740481C1C}">
                <a14:useLocalDpi xmlns:a14="http://schemas.microsoft.com/office/drawing/2010/main"/>
              </a:ext>
            </a:extLst>
          </a:blip>
          <a:srcRect t="65077" b="6597"/>
          <a:stretch/>
        </p:blipFill>
        <p:spPr bwMode="auto">
          <a:xfrm>
            <a:off x="1828800" y="1818106"/>
            <a:ext cx="5486400" cy="2072106"/>
          </a:xfrm>
          <a:prstGeom prst="rect">
            <a:avLst/>
          </a:prstGeom>
          <a:noFill/>
          <a:ln>
            <a:noFill/>
          </a:ln>
        </p:spPr>
      </p:pic>
      <p:pic>
        <p:nvPicPr>
          <p:cNvPr id="4" name="Picture 3"/>
          <p:cNvPicPr/>
          <p:nvPr/>
        </p:nvPicPr>
        <p:blipFill rotWithShape="1">
          <a:blip r:embed="rId3">
            <a:extLst>
              <a:ext uri="{28A0092B-C50C-407E-A947-70E740481C1C}">
                <a14:useLocalDpi xmlns:a14="http://schemas.microsoft.com/office/drawing/2010/main"/>
              </a:ext>
            </a:extLst>
          </a:blip>
          <a:srcRect t="64090" b="5208"/>
          <a:stretch/>
        </p:blipFill>
        <p:spPr bwMode="auto">
          <a:xfrm>
            <a:off x="1828800" y="4361248"/>
            <a:ext cx="5486400" cy="2245896"/>
          </a:xfrm>
          <a:prstGeom prst="rect">
            <a:avLst/>
          </a:prstGeom>
          <a:noFill/>
          <a:ln>
            <a:noFill/>
          </a:ln>
        </p:spPr>
      </p:pic>
      <p:grpSp>
        <p:nvGrpSpPr>
          <p:cNvPr id="14" name="Group 13"/>
          <p:cNvGrpSpPr/>
          <p:nvPr/>
        </p:nvGrpSpPr>
        <p:grpSpPr>
          <a:xfrm>
            <a:off x="1484567" y="1448774"/>
            <a:ext cx="5718021" cy="5396223"/>
            <a:chOff x="1484567" y="1448774"/>
            <a:chExt cx="5718021" cy="5396223"/>
          </a:xfrm>
        </p:grpSpPr>
        <p:sp>
          <p:nvSpPr>
            <p:cNvPr id="5" name="TextBox 4"/>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6" name="TextBox 5"/>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7" name="TextBox 6"/>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8" name="TextBox 7"/>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13" name="Group 12"/>
            <p:cNvGrpSpPr/>
            <p:nvPr/>
          </p:nvGrpSpPr>
          <p:grpSpPr>
            <a:xfrm>
              <a:off x="2797761" y="1448774"/>
              <a:ext cx="3548478" cy="369332"/>
              <a:chOff x="2687053" y="1448774"/>
              <a:chExt cx="3548478" cy="369332"/>
            </a:xfrm>
          </p:grpSpPr>
          <p:sp>
            <p:nvSpPr>
              <p:cNvPr id="11" name="TextBox 10"/>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12" name="TextBox 11"/>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16" name="Text Placeholder 4"/>
          <p:cNvSpPr txBox="1">
            <a:spLocks/>
          </p:cNvSpPr>
          <p:nvPr/>
        </p:nvSpPr>
        <p:spPr>
          <a:xfrm>
            <a:off x="6904073" y="1446204"/>
            <a:ext cx="2239927" cy="315073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solidFill>
                  <a:srgbClr val="FF0000"/>
                </a:solidFill>
                <a:latin typeface="Calibri"/>
                <a:cs typeface="Calibri"/>
              </a:rPr>
              <a:t>Red: Center of nitrile </a:t>
            </a:r>
            <a:r>
              <a:rPr lang="en-US" sz="1800" dirty="0" err="1" smtClean="0">
                <a:solidFill>
                  <a:srgbClr val="FF0000"/>
                </a:solidFill>
                <a:latin typeface="Calibri"/>
                <a:cs typeface="Calibri"/>
              </a:rPr>
              <a:t>Cδ</a:t>
            </a:r>
            <a:endParaRPr lang="en-US" sz="1800" dirty="0" smtClean="0">
              <a:solidFill>
                <a:srgbClr val="FF0000"/>
              </a:solidFill>
              <a:latin typeface="Calibri"/>
              <a:cs typeface="Calibri"/>
            </a:endParaRPr>
          </a:p>
          <a:p>
            <a:r>
              <a:rPr lang="en-US" sz="1800" dirty="0" smtClean="0">
                <a:solidFill>
                  <a:srgbClr val="3366FF"/>
                </a:solidFill>
                <a:latin typeface="Calibri"/>
                <a:cs typeface="Calibri"/>
              </a:rPr>
              <a:t>Blue: Shifted towards system center of mass</a:t>
            </a:r>
          </a:p>
          <a:p>
            <a:r>
              <a:rPr lang="en-US" sz="1800" dirty="0" smtClean="0">
                <a:solidFill>
                  <a:srgbClr val="008000"/>
                </a:solidFill>
                <a:latin typeface="Calibri"/>
                <a:cs typeface="Calibri"/>
              </a:rPr>
              <a:t>Green: Shifted towards Ralβ center of mass</a:t>
            </a:r>
            <a:endParaRPr lang="en-US" sz="1800" dirty="0">
              <a:solidFill>
                <a:srgbClr val="008000"/>
              </a:solidFill>
              <a:latin typeface="Calibri"/>
              <a:cs typeface="Calibri"/>
            </a:endParaRPr>
          </a:p>
        </p:txBody>
      </p:sp>
    </p:spTree>
    <p:extLst>
      <p:ext uri="{BB962C8B-B14F-4D97-AF65-F5344CB8AC3E}">
        <p14:creationId xmlns:p14="http://schemas.microsoft.com/office/powerpoint/2010/main" val="292200156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normAutofit/>
          </a:bodyPr>
          <a:lstStyle/>
          <a:p>
            <a:r>
              <a:rPr lang="en-US" dirty="0" smtClean="0"/>
              <a:t>Center the grid on the location of interest; do not try to optimize the grid location.  Instead opt for the highest feasible grid point density.</a:t>
            </a:r>
          </a:p>
          <a:p>
            <a:endParaRPr lang="en-US" dirty="0" smtClean="0"/>
          </a:p>
          <a:p>
            <a:r>
              <a:rPr lang="en-US" dirty="0" smtClean="0"/>
              <a:t>Use the numeric solution to the PB equation when trying to evaluate the </a:t>
            </a:r>
            <a:r>
              <a:rPr lang="en-US" i="1" dirty="0" smtClean="0"/>
              <a:t>difference</a:t>
            </a:r>
            <a:r>
              <a:rPr lang="en-US" dirty="0" smtClean="0"/>
              <a:t> in fields.</a:t>
            </a:r>
          </a:p>
          <a:p>
            <a:endParaRPr lang="en-US" dirty="0" smtClean="0"/>
          </a:p>
          <a:p>
            <a:r>
              <a:rPr lang="en-US" dirty="0" smtClean="0"/>
              <a:t>Use the RFM when the </a:t>
            </a:r>
            <a:r>
              <a:rPr lang="en-US" i="1" dirty="0" smtClean="0"/>
              <a:t>actual</a:t>
            </a:r>
            <a:r>
              <a:rPr lang="en-US" dirty="0" smtClean="0"/>
              <a:t> field values are important.</a:t>
            </a:r>
            <a:endParaRPr lang="en-US" dirty="0"/>
          </a:p>
        </p:txBody>
      </p:sp>
    </p:spTree>
    <p:extLst>
      <p:ext uri="{BB962C8B-B14F-4D97-AF65-F5344CB8AC3E}">
        <p14:creationId xmlns:p14="http://schemas.microsoft.com/office/powerpoint/2010/main" val="188543073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388392"/>
          </a:xfrm>
        </p:spPr>
        <p:txBody>
          <a:bodyPr>
            <a:normAutofit fontScale="90000"/>
          </a:bodyPr>
          <a:lstStyle/>
          <a:p>
            <a:r>
              <a:rPr lang="en-US" dirty="0" smtClean="0"/>
              <a:t>PB: Including Selected TIP3P Water Molecules: 5 </a:t>
            </a:r>
            <a:r>
              <a:rPr lang="en-US" dirty="0" err="1" smtClean="0"/>
              <a:t>Å</a:t>
            </a:r>
            <a:r>
              <a:rPr lang="en-US" dirty="0" smtClean="0"/>
              <a:t> Water Sphere, Nearest, Hydrogen-Bonding</a:t>
            </a:r>
            <a:endParaRPr lang="en-US" dirty="0"/>
          </a:p>
        </p:txBody>
      </p:sp>
      <p:pic>
        <p:nvPicPr>
          <p:cNvPr id="4" name="Picture 3" descr="5AA-ES.tga"/>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16200000">
            <a:off x="730446" y="2184851"/>
            <a:ext cx="3296370" cy="4757260"/>
          </a:xfrm>
          <a:prstGeom prst="rect">
            <a:avLst/>
          </a:prstGeom>
        </p:spPr>
      </p:pic>
      <p:sp>
        <p:nvSpPr>
          <p:cNvPr id="15" name="TextBox 14"/>
          <p:cNvSpPr txBox="1"/>
          <p:nvPr/>
        </p:nvSpPr>
        <p:spPr>
          <a:xfrm>
            <a:off x="-1" y="6211669"/>
            <a:ext cx="4757261" cy="646331"/>
          </a:xfrm>
          <a:prstGeom prst="rect">
            <a:avLst/>
          </a:prstGeom>
          <a:solidFill>
            <a:schemeClr val="bg1"/>
          </a:solidFill>
        </p:spPr>
        <p:txBody>
          <a:bodyPr wrap="none" rtlCol="0">
            <a:spAutoFit/>
          </a:bodyPr>
          <a:lstStyle/>
          <a:p>
            <a:r>
              <a:rPr lang="en-US" dirty="0" smtClean="0"/>
              <a:t>Le </a:t>
            </a:r>
            <a:r>
              <a:rPr lang="en-US" dirty="0" err="1" smtClean="0"/>
              <a:t>Questel</a:t>
            </a:r>
            <a:r>
              <a:rPr lang="en-US" dirty="0" smtClean="0"/>
              <a:t>, </a:t>
            </a:r>
            <a:r>
              <a:rPr lang="en-US" i="1" dirty="0" smtClean="0"/>
              <a:t>et al., </a:t>
            </a:r>
            <a:r>
              <a:rPr lang="en-US" dirty="0" smtClean="0"/>
              <a:t>J. Phys. Org. Chem. </a:t>
            </a:r>
            <a:r>
              <a:rPr lang="en-US" b="1" i="1" dirty="0" smtClean="0"/>
              <a:t>2000</a:t>
            </a:r>
          </a:p>
          <a:p>
            <a:r>
              <a:rPr lang="en-US" dirty="0" err="1" smtClean="0"/>
              <a:t>Schiffer</a:t>
            </a:r>
            <a:r>
              <a:rPr lang="en-US" dirty="0" smtClean="0"/>
              <a:t>, </a:t>
            </a:r>
            <a:r>
              <a:rPr lang="en-US" i="1" dirty="0" smtClean="0"/>
              <a:t>et al., J. Am. Chem. Soc. </a:t>
            </a:r>
            <a:r>
              <a:rPr lang="en-US" b="1" i="1" dirty="0" smtClean="0"/>
              <a:t>2013</a:t>
            </a:r>
            <a:endParaRPr lang="en-US" dirty="0"/>
          </a:p>
        </p:txBody>
      </p:sp>
      <p:pic>
        <p:nvPicPr>
          <p:cNvPr id="17" name="Picture 16"/>
          <p:cNvPicPr>
            <a:picLocks noChangeAspect="1"/>
          </p:cNvPicPr>
          <p:nvPr/>
        </p:nvPicPr>
        <p:blipFill>
          <a:blip r:embed="rId4"/>
          <a:stretch>
            <a:fillRect/>
          </a:stretch>
        </p:blipFill>
        <p:spPr>
          <a:xfrm>
            <a:off x="5246424" y="3077060"/>
            <a:ext cx="3891076" cy="2658101"/>
          </a:xfrm>
          <a:prstGeom prst="rect">
            <a:avLst/>
          </a:prstGeom>
        </p:spPr>
      </p:pic>
      <p:grpSp>
        <p:nvGrpSpPr>
          <p:cNvPr id="54" name="Group 53"/>
          <p:cNvGrpSpPr/>
          <p:nvPr/>
        </p:nvGrpSpPr>
        <p:grpSpPr>
          <a:xfrm>
            <a:off x="6198386" y="3492838"/>
            <a:ext cx="1879062" cy="690300"/>
            <a:chOff x="6198386" y="3492838"/>
            <a:chExt cx="1879062" cy="690300"/>
          </a:xfrm>
        </p:grpSpPr>
        <p:cxnSp>
          <p:nvCxnSpPr>
            <p:cNvPr id="26" name="Straight Connector 25"/>
            <p:cNvCxnSpPr/>
            <p:nvPr/>
          </p:nvCxnSpPr>
          <p:spPr>
            <a:xfrm>
              <a:off x="6198386" y="3782772"/>
              <a:ext cx="1076780" cy="400366"/>
            </a:xfrm>
            <a:prstGeom prst="line">
              <a:avLst/>
            </a:prstGeom>
            <a:ln w="38100" cmpd="sng">
              <a:solidFill>
                <a:srgbClr val="292934"/>
              </a:solidFill>
              <a:prstDash val="dot"/>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6671331" y="3492838"/>
              <a:ext cx="1406117" cy="369332"/>
            </a:xfrm>
            <a:prstGeom prst="rect">
              <a:avLst/>
            </a:prstGeom>
          </p:spPr>
          <p:txBody>
            <a:bodyPr wrap="none">
              <a:spAutoFit/>
            </a:bodyPr>
            <a:lstStyle/>
            <a:p>
              <a:pPr algn="r"/>
              <a:r>
                <a:rPr lang="en-US" dirty="0" err="1"/>
                <a:t>r</a:t>
              </a:r>
              <a:r>
                <a:rPr lang="en-US" baseline="-25000" dirty="0" err="1"/>
                <a:t>NH</a:t>
              </a:r>
              <a:r>
                <a:rPr lang="en-US" dirty="0"/>
                <a:t> ≤ 2.25 </a:t>
              </a:r>
              <a:r>
                <a:rPr lang="en-US" dirty="0" err="1"/>
                <a:t>Å</a:t>
              </a:r>
              <a:endParaRPr lang="en-US" dirty="0"/>
            </a:p>
          </p:txBody>
        </p:sp>
      </p:grpSp>
      <p:grpSp>
        <p:nvGrpSpPr>
          <p:cNvPr id="53" name="Group 52"/>
          <p:cNvGrpSpPr/>
          <p:nvPr/>
        </p:nvGrpSpPr>
        <p:grpSpPr>
          <a:xfrm>
            <a:off x="5486400" y="4000913"/>
            <a:ext cx="1766405" cy="864219"/>
            <a:chOff x="5486400" y="4000913"/>
            <a:chExt cx="1766405" cy="864219"/>
          </a:xfrm>
        </p:grpSpPr>
        <p:grpSp>
          <p:nvGrpSpPr>
            <p:cNvPr id="42" name="Group 41"/>
            <p:cNvGrpSpPr/>
            <p:nvPr/>
          </p:nvGrpSpPr>
          <p:grpSpPr>
            <a:xfrm>
              <a:off x="5499587" y="4024794"/>
              <a:ext cx="1753218" cy="455589"/>
              <a:chOff x="5480533" y="3934635"/>
              <a:chExt cx="1753218" cy="455589"/>
            </a:xfrm>
          </p:grpSpPr>
          <p:cxnSp>
            <p:nvCxnSpPr>
              <p:cNvPr id="34" name="Straight Arrow Connector 33"/>
              <p:cNvCxnSpPr/>
              <p:nvPr/>
            </p:nvCxnSpPr>
            <p:spPr>
              <a:xfrm flipH="1" flipV="1">
                <a:off x="5480533" y="3934635"/>
                <a:ext cx="690243" cy="69029"/>
              </a:xfrm>
              <a:prstGeom prst="straightConnector1">
                <a:avLst/>
              </a:prstGeom>
              <a:ln w="38100" cmpd="sng">
                <a:solidFill>
                  <a:srgbClr val="FF00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6171324" y="4004202"/>
                <a:ext cx="1062427" cy="386022"/>
              </a:xfrm>
              <a:prstGeom prst="straightConnector1">
                <a:avLst/>
              </a:prstGeom>
              <a:ln w="38100" cmpd="sng">
                <a:solidFill>
                  <a:srgbClr val="FF0000"/>
                </a:solidFill>
                <a:prstDash val="solid"/>
                <a:tailEnd type="arrow"/>
              </a:ln>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5486400" y="4495800"/>
              <a:ext cx="1478703" cy="369332"/>
            </a:xfrm>
            <a:prstGeom prst="rect">
              <a:avLst/>
            </a:prstGeom>
            <a:noFill/>
          </p:spPr>
          <p:txBody>
            <a:bodyPr wrap="none" rtlCol="0">
              <a:spAutoFit/>
            </a:bodyPr>
            <a:lstStyle/>
            <a:p>
              <a:pPr algn="r"/>
              <a:r>
                <a:rPr lang="en-US" dirty="0" smtClean="0">
                  <a:solidFill>
                    <a:srgbClr val="FF0000"/>
                  </a:solidFill>
                </a:rPr>
                <a:t>NHO ≥  138˚</a:t>
              </a:r>
              <a:endParaRPr lang="en-US" dirty="0">
                <a:solidFill>
                  <a:srgbClr val="FF0000"/>
                </a:solidFill>
              </a:endParaRPr>
            </a:p>
          </p:txBody>
        </p:sp>
        <p:sp>
          <p:nvSpPr>
            <p:cNvPr id="52" name="Block Arc 51"/>
            <p:cNvSpPr>
              <a:spLocks noChangeAspect="1"/>
            </p:cNvSpPr>
            <p:nvPr/>
          </p:nvSpPr>
          <p:spPr>
            <a:xfrm rot="11471248">
              <a:off x="6040121" y="4000913"/>
              <a:ext cx="272699" cy="227250"/>
            </a:xfrm>
            <a:prstGeom prst="blockArc">
              <a:avLst/>
            </a:prstGeom>
            <a:solidFill>
              <a:srgbClr val="FF0000"/>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FF0000"/>
                  </a:solidFill>
                </a:ln>
                <a:solidFill>
                  <a:srgbClr val="FF0000"/>
                </a:solidFill>
              </a:endParaRPr>
            </a:p>
          </p:txBody>
        </p:sp>
      </p:grpSp>
    </p:spTree>
    <p:extLst>
      <p:ext uri="{BB962C8B-B14F-4D97-AF65-F5344CB8AC3E}">
        <p14:creationId xmlns:p14="http://schemas.microsoft.com/office/powerpoint/2010/main" val="37101131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PB Including Selected TIP3P Water Molecules: </a:t>
            </a:r>
            <a:r>
              <a:rPr lang="en-US" dirty="0"/>
              <a:t>5 </a:t>
            </a:r>
            <a:r>
              <a:rPr lang="en-US" dirty="0" err="1" smtClean="0"/>
              <a:t>Å</a:t>
            </a:r>
            <a:r>
              <a:rPr lang="en-US" dirty="0" smtClean="0"/>
              <a:t> Water Sphere</a:t>
            </a:r>
            <a:endParaRPr lang="en-US" dirty="0"/>
          </a:p>
        </p:txBody>
      </p:sp>
      <p:pic>
        <p:nvPicPr>
          <p:cNvPr id="4" name="Picture 3"/>
          <p:cNvPicPr>
            <a:picLocks noChangeAspect="1"/>
          </p:cNvPicPr>
          <p:nvPr/>
        </p:nvPicPr>
        <p:blipFill rotWithShape="1">
          <a:blip r:embed="rId3"/>
          <a:srcRect t="7334" b="64132"/>
          <a:stretch/>
        </p:blipFill>
        <p:spPr>
          <a:xfrm>
            <a:off x="1828800" y="1819656"/>
            <a:ext cx="5143500" cy="1956816"/>
          </a:xfrm>
          <a:prstGeom prst="rect">
            <a:avLst/>
          </a:prstGeom>
        </p:spPr>
      </p:pic>
      <p:pic>
        <p:nvPicPr>
          <p:cNvPr id="9" name="Picture 8"/>
          <p:cNvPicPr>
            <a:picLocks noChangeAspect="1"/>
          </p:cNvPicPr>
          <p:nvPr/>
        </p:nvPicPr>
        <p:blipFill rotWithShape="1">
          <a:blip r:embed="rId4"/>
          <a:srcRect t="7334" b="64186"/>
          <a:stretch/>
        </p:blipFill>
        <p:spPr>
          <a:xfrm>
            <a:off x="1828800" y="4361688"/>
            <a:ext cx="5143500" cy="1953126"/>
          </a:xfrm>
          <a:prstGeom prst="rect">
            <a:avLst/>
          </a:prstGeom>
        </p:spPr>
      </p:pic>
      <p:grpSp>
        <p:nvGrpSpPr>
          <p:cNvPr id="26" name="Group 25"/>
          <p:cNvGrpSpPr/>
          <p:nvPr/>
        </p:nvGrpSpPr>
        <p:grpSpPr>
          <a:xfrm>
            <a:off x="1484567" y="1448774"/>
            <a:ext cx="5718021" cy="5396223"/>
            <a:chOff x="1484567" y="1448774"/>
            <a:chExt cx="5718021" cy="5396223"/>
          </a:xfrm>
        </p:grpSpPr>
        <p:sp>
          <p:nvSpPr>
            <p:cNvPr id="27" name="TextBox 26"/>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28" name="TextBox 27"/>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29" name="TextBox 28"/>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30" name="TextBox 29"/>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31" name="Group 30"/>
            <p:cNvGrpSpPr/>
            <p:nvPr/>
          </p:nvGrpSpPr>
          <p:grpSpPr>
            <a:xfrm>
              <a:off x="2797761" y="1448774"/>
              <a:ext cx="3548478" cy="369332"/>
              <a:chOff x="2687053" y="1448774"/>
              <a:chExt cx="3548478" cy="369332"/>
            </a:xfrm>
          </p:grpSpPr>
          <p:sp>
            <p:nvSpPr>
              <p:cNvPr id="32" name="TextBox 31"/>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33" name="TextBox 32"/>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35" name="TextBox 34"/>
          <p:cNvSpPr txBox="1"/>
          <p:nvPr/>
        </p:nvSpPr>
        <p:spPr>
          <a:xfrm>
            <a:off x="6957655" y="1891387"/>
            <a:ext cx="2010812" cy="646331"/>
          </a:xfrm>
          <a:prstGeom prst="rect">
            <a:avLst/>
          </a:prstGeom>
          <a:noFill/>
        </p:spPr>
        <p:txBody>
          <a:bodyPr wrap="none" rtlCol="0">
            <a:spAutoFit/>
          </a:bodyPr>
          <a:lstStyle/>
          <a:p>
            <a:r>
              <a:rPr lang="en-US" dirty="0" smtClean="0">
                <a:solidFill>
                  <a:srgbClr val="FF0000"/>
                </a:solidFill>
              </a:rPr>
              <a:t>Implicit Solvent</a:t>
            </a:r>
          </a:p>
          <a:p>
            <a:r>
              <a:rPr lang="en-US" dirty="0" smtClean="0">
                <a:solidFill>
                  <a:srgbClr val="0000FF"/>
                </a:solidFill>
              </a:rPr>
              <a:t>5 </a:t>
            </a:r>
            <a:r>
              <a:rPr lang="en-US" dirty="0" err="1">
                <a:solidFill>
                  <a:srgbClr val="0000FF"/>
                </a:solidFill>
              </a:rPr>
              <a:t>Å</a:t>
            </a:r>
            <a:r>
              <a:rPr lang="en-US" dirty="0">
                <a:solidFill>
                  <a:srgbClr val="0000FF"/>
                </a:solidFill>
              </a:rPr>
              <a:t> Water Sphere</a:t>
            </a:r>
          </a:p>
        </p:txBody>
      </p:sp>
    </p:spTree>
    <p:extLst>
      <p:ext uri="{BB962C8B-B14F-4D97-AF65-F5344CB8AC3E}">
        <p14:creationId xmlns:p14="http://schemas.microsoft.com/office/powerpoint/2010/main" val="78114531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PB Including Selected TIP3P Water Molecules: </a:t>
            </a:r>
            <a:r>
              <a:rPr lang="en-US" dirty="0" smtClean="0"/>
              <a:t>Nearest Water Molecule</a:t>
            </a:r>
            <a:endParaRPr lang="en-US" dirty="0"/>
          </a:p>
        </p:txBody>
      </p:sp>
      <p:pic>
        <p:nvPicPr>
          <p:cNvPr id="4" name="Picture 3"/>
          <p:cNvPicPr>
            <a:picLocks noChangeAspect="1"/>
          </p:cNvPicPr>
          <p:nvPr/>
        </p:nvPicPr>
        <p:blipFill rotWithShape="1">
          <a:blip r:embed="rId3"/>
          <a:srcRect l="8547" t="35672" b="34503"/>
          <a:stretch/>
        </p:blipFill>
        <p:spPr>
          <a:xfrm>
            <a:off x="2259262" y="1828800"/>
            <a:ext cx="4703893" cy="2045369"/>
          </a:xfrm>
          <a:prstGeom prst="rect">
            <a:avLst/>
          </a:prstGeom>
        </p:spPr>
      </p:pic>
      <p:pic>
        <p:nvPicPr>
          <p:cNvPr id="9" name="Picture 8"/>
          <p:cNvPicPr>
            <a:picLocks noChangeAspect="1"/>
          </p:cNvPicPr>
          <p:nvPr/>
        </p:nvPicPr>
        <p:blipFill rotWithShape="1">
          <a:blip r:embed="rId4"/>
          <a:srcRect l="9097" t="36379" r="-9097" b="35325"/>
          <a:stretch/>
        </p:blipFill>
        <p:spPr>
          <a:xfrm>
            <a:off x="2296694" y="4410150"/>
            <a:ext cx="5143500" cy="1940490"/>
          </a:xfrm>
          <a:prstGeom prst="rect">
            <a:avLst/>
          </a:prstGeom>
        </p:spPr>
      </p:pic>
      <p:grpSp>
        <p:nvGrpSpPr>
          <p:cNvPr id="7" name="Group 6"/>
          <p:cNvGrpSpPr/>
          <p:nvPr/>
        </p:nvGrpSpPr>
        <p:grpSpPr>
          <a:xfrm>
            <a:off x="1484567" y="1448774"/>
            <a:ext cx="5718021" cy="5396223"/>
            <a:chOff x="1484567" y="1448774"/>
            <a:chExt cx="5718021" cy="5396223"/>
          </a:xfrm>
        </p:grpSpPr>
        <p:sp>
          <p:nvSpPr>
            <p:cNvPr id="10" name="TextBox 9"/>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11" name="TextBox 10"/>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12" name="TextBox 11"/>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13" name="TextBox 12"/>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14" name="Group 13"/>
            <p:cNvGrpSpPr/>
            <p:nvPr/>
          </p:nvGrpSpPr>
          <p:grpSpPr>
            <a:xfrm>
              <a:off x="2797761" y="1448774"/>
              <a:ext cx="3548478" cy="369332"/>
              <a:chOff x="2687053" y="1448774"/>
              <a:chExt cx="3548478" cy="369332"/>
            </a:xfrm>
          </p:grpSpPr>
          <p:sp>
            <p:nvSpPr>
              <p:cNvPr id="15" name="TextBox 14"/>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16" name="TextBox 15"/>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17" name="TextBox 16"/>
          <p:cNvSpPr txBox="1"/>
          <p:nvPr/>
        </p:nvSpPr>
        <p:spPr>
          <a:xfrm>
            <a:off x="6957655" y="1891387"/>
            <a:ext cx="1736924" cy="646331"/>
          </a:xfrm>
          <a:prstGeom prst="rect">
            <a:avLst/>
          </a:prstGeom>
          <a:noFill/>
        </p:spPr>
        <p:txBody>
          <a:bodyPr wrap="none" rtlCol="0">
            <a:spAutoFit/>
          </a:bodyPr>
          <a:lstStyle/>
          <a:p>
            <a:r>
              <a:rPr lang="en-US" dirty="0" smtClean="0">
                <a:solidFill>
                  <a:srgbClr val="FF0000"/>
                </a:solidFill>
              </a:rPr>
              <a:t>Implicit Solvent</a:t>
            </a:r>
            <a:endParaRPr lang="en-US" dirty="0">
              <a:solidFill>
                <a:srgbClr val="0000FF"/>
              </a:solidFill>
            </a:endParaRPr>
          </a:p>
          <a:p>
            <a:r>
              <a:rPr lang="en-US" dirty="0" smtClean="0">
                <a:solidFill>
                  <a:srgbClr val="0000FF"/>
                </a:solidFill>
              </a:rPr>
              <a:t>Nearest Water</a:t>
            </a:r>
            <a:endParaRPr lang="en-US" dirty="0" smtClean="0">
              <a:solidFill>
                <a:srgbClr val="FF0000"/>
              </a:solidFill>
            </a:endParaRPr>
          </a:p>
        </p:txBody>
      </p:sp>
    </p:spTree>
    <p:extLst>
      <p:ext uri="{BB962C8B-B14F-4D97-AF65-F5344CB8AC3E}">
        <p14:creationId xmlns:p14="http://schemas.microsoft.com/office/powerpoint/2010/main" val="128516567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PB Including Selected TIP3P Water Molecules: </a:t>
            </a:r>
            <a:r>
              <a:rPr lang="en-US" dirty="0" smtClean="0"/>
              <a:t>Hydrogen-Bonding Water</a:t>
            </a:r>
            <a:endParaRPr lang="en-US" dirty="0"/>
          </a:p>
        </p:txBody>
      </p:sp>
      <p:pic>
        <p:nvPicPr>
          <p:cNvPr id="4" name="Picture 3"/>
          <p:cNvPicPr>
            <a:picLocks noChangeAspect="1"/>
          </p:cNvPicPr>
          <p:nvPr/>
        </p:nvPicPr>
        <p:blipFill rotWithShape="1">
          <a:blip r:embed="rId3"/>
          <a:srcRect t="63938" b="5847"/>
          <a:stretch/>
        </p:blipFill>
        <p:spPr>
          <a:xfrm>
            <a:off x="1828800" y="1819656"/>
            <a:ext cx="5143500" cy="2072105"/>
          </a:xfrm>
          <a:prstGeom prst="rect">
            <a:avLst/>
          </a:prstGeom>
        </p:spPr>
      </p:pic>
      <p:pic>
        <p:nvPicPr>
          <p:cNvPr id="9" name="Picture 8"/>
          <p:cNvPicPr>
            <a:picLocks noChangeAspect="1"/>
          </p:cNvPicPr>
          <p:nvPr/>
        </p:nvPicPr>
        <p:blipFill rotWithShape="1">
          <a:blip r:embed="rId4"/>
          <a:srcRect t="63938" b="5847"/>
          <a:stretch/>
        </p:blipFill>
        <p:spPr>
          <a:xfrm>
            <a:off x="1828800" y="4361688"/>
            <a:ext cx="5143500" cy="2072105"/>
          </a:xfrm>
          <a:prstGeom prst="rect">
            <a:avLst/>
          </a:prstGeom>
        </p:spPr>
      </p:pic>
      <p:grpSp>
        <p:nvGrpSpPr>
          <p:cNvPr id="7" name="Group 6"/>
          <p:cNvGrpSpPr/>
          <p:nvPr/>
        </p:nvGrpSpPr>
        <p:grpSpPr>
          <a:xfrm>
            <a:off x="1484567" y="1448774"/>
            <a:ext cx="5718021" cy="5396223"/>
            <a:chOff x="1484567" y="1448774"/>
            <a:chExt cx="5718021" cy="5396223"/>
          </a:xfrm>
        </p:grpSpPr>
        <p:sp>
          <p:nvSpPr>
            <p:cNvPr id="10" name="TextBox 9"/>
            <p:cNvSpPr txBox="1"/>
            <p:nvPr/>
          </p:nvSpPr>
          <p:spPr>
            <a:xfrm>
              <a:off x="2465463" y="3890212"/>
              <a:ext cx="4213075" cy="369332"/>
            </a:xfrm>
            <a:prstGeom prst="rect">
              <a:avLst/>
            </a:prstGeom>
            <a:noFill/>
          </p:spPr>
          <p:txBody>
            <a:bodyPr wrap="none" rtlCol="0">
              <a:spAutoFit/>
            </a:bodyPr>
            <a:lstStyle/>
            <a:p>
              <a:r>
                <a:rPr lang="en-US" dirty="0" smtClean="0"/>
                <a:t>Experimental Absorption Energy (cm</a:t>
              </a:r>
              <a:r>
                <a:rPr lang="en-US" baseline="30000" dirty="0" smtClean="0"/>
                <a:t>-1</a:t>
              </a:r>
              <a:r>
                <a:rPr lang="en-US" dirty="0" smtClean="0"/>
                <a:t>)</a:t>
              </a:r>
              <a:endParaRPr lang="en-US" dirty="0"/>
            </a:p>
          </p:txBody>
        </p:sp>
        <p:sp>
          <p:nvSpPr>
            <p:cNvPr id="11" name="TextBox 10"/>
            <p:cNvSpPr txBox="1"/>
            <p:nvPr/>
          </p:nvSpPr>
          <p:spPr>
            <a:xfrm>
              <a:off x="1941412" y="6475665"/>
              <a:ext cx="5261176" cy="369332"/>
            </a:xfrm>
            <a:prstGeom prst="rect">
              <a:avLst/>
            </a:prstGeom>
            <a:noFill/>
          </p:spPr>
          <p:txBody>
            <a:bodyPr wrap="none" rtlCol="0">
              <a:spAutoFit/>
            </a:bodyPr>
            <a:lstStyle/>
            <a:p>
              <a:r>
                <a:rPr lang="en-US" dirty="0" smtClean="0"/>
                <a:t>Experimental Change in Absorption Energy (cm</a:t>
              </a:r>
              <a:r>
                <a:rPr lang="en-US" baseline="30000" dirty="0" smtClean="0"/>
                <a:t>-1</a:t>
              </a:r>
              <a:r>
                <a:rPr lang="en-US" dirty="0" smtClean="0"/>
                <a:t>)</a:t>
              </a:r>
              <a:endParaRPr lang="en-US" dirty="0"/>
            </a:p>
          </p:txBody>
        </p:sp>
        <p:sp>
          <p:nvSpPr>
            <p:cNvPr id="12" name="TextBox 11"/>
            <p:cNvSpPr txBox="1"/>
            <p:nvPr/>
          </p:nvSpPr>
          <p:spPr>
            <a:xfrm rot="16200000">
              <a:off x="887818" y="2530994"/>
              <a:ext cx="1839829" cy="646331"/>
            </a:xfrm>
            <a:prstGeom prst="rect">
              <a:avLst/>
            </a:prstGeom>
            <a:noFill/>
          </p:spPr>
          <p:txBody>
            <a:bodyPr wrap="none" rtlCol="0" anchor="ctr">
              <a:spAutoFit/>
            </a:bodyPr>
            <a:lstStyle/>
            <a:p>
              <a:r>
                <a:rPr lang="en-US" dirty="0" smtClean="0"/>
                <a:t>Calculated Field</a:t>
              </a:r>
            </a:p>
            <a:p>
              <a:pPr algn="ctr"/>
              <a:r>
                <a:rPr lang="en-US" dirty="0" smtClean="0"/>
                <a:t>(</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sp>
          <p:nvSpPr>
            <p:cNvPr id="13" name="TextBox 12"/>
            <p:cNvSpPr txBox="1"/>
            <p:nvPr/>
          </p:nvSpPr>
          <p:spPr>
            <a:xfrm rot="16200000">
              <a:off x="733686" y="5161031"/>
              <a:ext cx="2148094" cy="646331"/>
            </a:xfrm>
            <a:prstGeom prst="rect">
              <a:avLst/>
            </a:prstGeom>
            <a:noFill/>
          </p:spPr>
          <p:txBody>
            <a:bodyPr wrap="none" rtlCol="0" anchor="ctr">
              <a:spAutoFit/>
            </a:bodyPr>
            <a:lstStyle/>
            <a:p>
              <a:r>
                <a:rPr lang="en-US" dirty="0" smtClean="0"/>
                <a:t>Calculated Change</a:t>
              </a:r>
            </a:p>
            <a:p>
              <a:r>
                <a:rPr lang="en-US" dirty="0" smtClean="0"/>
                <a:t>in Field (</a:t>
              </a:r>
              <a:r>
                <a:rPr lang="en-US" dirty="0" err="1" smtClean="0"/>
                <a:t>k</a:t>
              </a:r>
              <a:r>
                <a:rPr lang="en-US" baseline="-25000" dirty="0" err="1" smtClean="0"/>
                <a:t>b</a:t>
              </a:r>
              <a:r>
                <a:rPr lang="en-US" dirty="0" err="1" smtClean="0"/>
                <a:t>T</a:t>
              </a:r>
              <a:r>
                <a:rPr lang="en-US" dirty="0" smtClean="0"/>
                <a:t>/</a:t>
              </a:r>
              <a:r>
                <a:rPr lang="en-US" dirty="0" err="1" smtClean="0"/>
                <a:t>eÅ</a:t>
              </a:r>
              <a:r>
                <a:rPr lang="en-US" dirty="0" smtClean="0"/>
                <a:t>)</a:t>
              </a:r>
              <a:endParaRPr lang="en-US" dirty="0"/>
            </a:p>
          </p:txBody>
        </p:sp>
        <p:grpSp>
          <p:nvGrpSpPr>
            <p:cNvPr id="14" name="Group 13"/>
            <p:cNvGrpSpPr/>
            <p:nvPr/>
          </p:nvGrpSpPr>
          <p:grpSpPr>
            <a:xfrm>
              <a:off x="2797761" y="1448774"/>
              <a:ext cx="3548478" cy="369332"/>
              <a:chOff x="2687053" y="1448774"/>
              <a:chExt cx="3548478" cy="369332"/>
            </a:xfrm>
          </p:grpSpPr>
          <p:sp>
            <p:nvSpPr>
              <p:cNvPr id="15" name="TextBox 14"/>
              <p:cNvSpPr txBox="1"/>
              <p:nvPr/>
            </p:nvSpPr>
            <p:spPr>
              <a:xfrm>
                <a:off x="2687053" y="1448774"/>
                <a:ext cx="1608433" cy="369332"/>
              </a:xfrm>
              <a:prstGeom prst="rect">
                <a:avLst/>
              </a:prstGeom>
              <a:noFill/>
            </p:spPr>
            <p:txBody>
              <a:bodyPr wrap="none" rtlCol="0">
                <a:spAutoFit/>
              </a:bodyPr>
              <a:lstStyle/>
              <a:p>
                <a:r>
                  <a:rPr lang="en-US" dirty="0" smtClean="0"/>
                  <a:t>Numeric Field</a:t>
                </a:r>
                <a:endParaRPr lang="en-US" dirty="0"/>
              </a:p>
            </p:txBody>
          </p:sp>
          <p:sp>
            <p:nvSpPr>
              <p:cNvPr id="16" name="TextBox 15"/>
              <p:cNvSpPr txBox="1"/>
              <p:nvPr/>
            </p:nvSpPr>
            <p:spPr>
              <a:xfrm>
                <a:off x="4986421" y="1448774"/>
                <a:ext cx="1249110" cy="369332"/>
              </a:xfrm>
              <a:prstGeom prst="rect">
                <a:avLst/>
              </a:prstGeom>
              <a:noFill/>
            </p:spPr>
            <p:txBody>
              <a:bodyPr wrap="none" rtlCol="0">
                <a:spAutoFit/>
              </a:bodyPr>
              <a:lstStyle/>
              <a:p>
                <a:r>
                  <a:rPr lang="en-US" dirty="0" smtClean="0"/>
                  <a:t>RFM Field</a:t>
                </a:r>
                <a:endParaRPr lang="en-US" dirty="0"/>
              </a:p>
            </p:txBody>
          </p:sp>
        </p:grpSp>
      </p:grpSp>
      <p:sp>
        <p:nvSpPr>
          <p:cNvPr id="17" name="TextBox 16"/>
          <p:cNvSpPr txBox="1"/>
          <p:nvPr/>
        </p:nvSpPr>
        <p:spPr>
          <a:xfrm>
            <a:off x="6957655" y="1891387"/>
            <a:ext cx="2186345" cy="923330"/>
          </a:xfrm>
          <a:prstGeom prst="rect">
            <a:avLst/>
          </a:prstGeom>
          <a:noFill/>
        </p:spPr>
        <p:txBody>
          <a:bodyPr wrap="square" rtlCol="0">
            <a:spAutoFit/>
          </a:bodyPr>
          <a:lstStyle/>
          <a:p>
            <a:r>
              <a:rPr lang="en-US" dirty="0" smtClean="0">
                <a:solidFill>
                  <a:srgbClr val="FF0000"/>
                </a:solidFill>
              </a:rPr>
              <a:t>Implicit Solvent</a:t>
            </a:r>
          </a:p>
          <a:p>
            <a:r>
              <a:rPr lang="en-US" dirty="0" smtClean="0">
                <a:solidFill>
                  <a:srgbClr val="0000FF"/>
                </a:solidFill>
              </a:rPr>
              <a:t>Hydrogen-Bonding Water</a:t>
            </a:r>
            <a:endParaRPr lang="en-US" dirty="0">
              <a:solidFill>
                <a:srgbClr val="0000FF"/>
              </a:solidFill>
            </a:endParaRPr>
          </a:p>
        </p:txBody>
      </p:sp>
      <p:sp>
        <p:nvSpPr>
          <p:cNvPr id="5" name="Rectangle 4"/>
          <p:cNvSpPr/>
          <p:nvPr/>
        </p:nvSpPr>
        <p:spPr>
          <a:xfrm>
            <a:off x="6938241" y="3754705"/>
            <a:ext cx="1883070" cy="1229166"/>
          </a:xfrm>
          <a:prstGeom prst="rect">
            <a:avLst/>
          </a:prstGeom>
        </p:spPr>
        <p:txBody>
          <a:bodyPr wrap="square">
            <a:spAutoFit/>
          </a:bodyPr>
          <a:lstStyle/>
          <a:p>
            <a:pPr>
              <a:defRPr/>
            </a:pPr>
            <a:r>
              <a:rPr lang="en-US" dirty="0" smtClean="0"/>
              <a:t>Only 9.92</a:t>
            </a:r>
            <a:r>
              <a:rPr lang="en-US" dirty="0"/>
              <a:t>% of frames had a nitrile-water hydrogen bond</a:t>
            </a:r>
          </a:p>
        </p:txBody>
      </p:sp>
    </p:spTree>
    <p:extLst>
      <p:ext uri="{BB962C8B-B14F-4D97-AF65-F5344CB8AC3E}">
        <p14:creationId xmlns:p14="http://schemas.microsoft.com/office/powerpoint/2010/main" val="128516567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PB: Including Selected TIP3P Water Molecules</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714499129"/>
              </p:ext>
            </p:extLst>
          </p:nvPr>
        </p:nvGraphicFramePr>
        <p:xfrm>
          <a:off x="244308" y="2344152"/>
          <a:ext cx="5981700" cy="1485900"/>
        </p:xfrm>
        <a:graphic>
          <a:graphicData uri="http://schemas.openxmlformats.org/presentationml/2006/ole">
            <mc:AlternateContent xmlns:mc="http://schemas.openxmlformats.org/markup-compatibility/2006">
              <mc:Choice xmlns:v="urn:schemas-microsoft-com:vml" Requires="v">
                <p:oleObj spid="_x0000_s22939" name="Document" r:id="rId3" imgW="5981700" imgH="1485900" progId="Word.Document.12">
                  <p:embed/>
                </p:oleObj>
              </mc:Choice>
              <mc:Fallback>
                <p:oleObj name="Document" r:id="rId3" imgW="5981700" imgH="1485900" progId="Word.Document.12">
                  <p:embed/>
                  <p:pic>
                    <p:nvPicPr>
                      <p:cNvPr id="0" name=""/>
                      <p:cNvPicPr/>
                      <p:nvPr/>
                    </p:nvPicPr>
                    <p:blipFill>
                      <a:blip r:embed="rId4"/>
                      <a:stretch>
                        <a:fillRect/>
                      </a:stretch>
                    </p:blipFill>
                    <p:spPr>
                      <a:xfrm>
                        <a:off x="244308" y="2344152"/>
                        <a:ext cx="5981700" cy="14859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360239047"/>
              </p:ext>
            </p:extLst>
          </p:nvPr>
        </p:nvGraphicFramePr>
        <p:xfrm>
          <a:off x="244308" y="4895850"/>
          <a:ext cx="5524500" cy="1638300"/>
        </p:xfrm>
        <a:graphic>
          <a:graphicData uri="http://schemas.openxmlformats.org/presentationml/2006/ole">
            <mc:AlternateContent xmlns:mc="http://schemas.openxmlformats.org/markup-compatibility/2006">
              <mc:Choice xmlns:v="urn:schemas-microsoft-com:vml" Requires="v">
                <p:oleObj spid="_x0000_s22940" name="Document" r:id="rId5" imgW="5524500" imgH="1638300" progId="Word.Document.12">
                  <p:embed/>
                </p:oleObj>
              </mc:Choice>
              <mc:Fallback>
                <p:oleObj name="Document" r:id="rId5" imgW="5524500" imgH="1638300" progId="Word.Document.12">
                  <p:embed/>
                  <p:pic>
                    <p:nvPicPr>
                      <p:cNvPr id="0" name=""/>
                      <p:cNvPicPr/>
                      <p:nvPr/>
                    </p:nvPicPr>
                    <p:blipFill>
                      <a:blip r:embed="rId6"/>
                      <a:stretch>
                        <a:fillRect/>
                      </a:stretch>
                    </p:blipFill>
                    <p:spPr>
                      <a:xfrm>
                        <a:off x="244308" y="4895850"/>
                        <a:ext cx="5524500" cy="1638300"/>
                      </a:xfrm>
                      <a:prstGeom prst="rect">
                        <a:avLst/>
                      </a:prstGeom>
                    </p:spPr>
                  </p:pic>
                </p:oleObj>
              </mc:Fallback>
            </mc:AlternateContent>
          </a:graphicData>
        </a:graphic>
      </p:graphicFrame>
      <p:sp>
        <p:nvSpPr>
          <p:cNvPr id="7" name="TextBox 6"/>
          <p:cNvSpPr txBox="1"/>
          <p:nvPr/>
        </p:nvSpPr>
        <p:spPr>
          <a:xfrm>
            <a:off x="244308" y="1927545"/>
            <a:ext cx="6141788" cy="369332"/>
          </a:xfrm>
          <a:prstGeom prst="rect">
            <a:avLst/>
          </a:prstGeom>
          <a:noFill/>
        </p:spPr>
        <p:txBody>
          <a:bodyPr wrap="none" rtlCol="0">
            <a:spAutoFit/>
          </a:bodyPr>
          <a:lstStyle/>
          <a:p>
            <a:r>
              <a:rPr lang="en-US" dirty="0" smtClean="0"/>
              <a:t>Percentage of Frames with a Nitrile-Water Hydrogen Bond</a:t>
            </a:r>
            <a:endParaRPr lang="en-US" dirty="0"/>
          </a:p>
        </p:txBody>
      </p:sp>
      <p:sp>
        <p:nvSpPr>
          <p:cNvPr id="8" name="TextBox 7"/>
          <p:cNvSpPr txBox="1"/>
          <p:nvPr/>
        </p:nvSpPr>
        <p:spPr>
          <a:xfrm>
            <a:off x="244308" y="4513150"/>
            <a:ext cx="6804392" cy="369332"/>
          </a:xfrm>
          <a:prstGeom prst="rect">
            <a:avLst/>
          </a:prstGeom>
          <a:noFill/>
        </p:spPr>
        <p:txBody>
          <a:bodyPr wrap="none" rtlCol="0">
            <a:spAutoFit/>
          </a:bodyPr>
          <a:lstStyle/>
          <a:p>
            <a:r>
              <a:rPr lang="en-US" dirty="0" smtClean="0"/>
              <a:t>Average Number of Frames Water Remained within 5 </a:t>
            </a:r>
            <a:r>
              <a:rPr lang="en-US" dirty="0" err="1" smtClean="0"/>
              <a:t>Å</a:t>
            </a:r>
            <a:r>
              <a:rPr lang="en-US" dirty="0" smtClean="0"/>
              <a:t> of Nitrile</a:t>
            </a:r>
            <a:endParaRPr lang="en-US" dirty="0"/>
          </a:p>
        </p:txBody>
      </p:sp>
    </p:spTree>
    <p:extLst>
      <p:ext uri="{BB962C8B-B14F-4D97-AF65-F5344CB8AC3E}">
        <p14:creationId xmlns:p14="http://schemas.microsoft.com/office/powerpoint/2010/main" val="6403944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Conclusion</a:t>
            </a:r>
            <a:endParaRPr lang="en-US" dirty="0"/>
          </a:p>
        </p:txBody>
      </p:sp>
      <p:sp>
        <p:nvSpPr>
          <p:cNvPr id="4" name="Content Placeholder 3"/>
          <p:cNvSpPr>
            <a:spLocks noGrp="1"/>
          </p:cNvSpPr>
          <p:nvPr>
            <p:ph idx="1"/>
          </p:nvPr>
        </p:nvSpPr>
        <p:spPr/>
        <p:txBody>
          <a:bodyPr>
            <a:normAutofit/>
          </a:bodyPr>
          <a:lstStyle/>
          <a:p>
            <a:pPr>
              <a:lnSpc>
                <a:spcPct val="110000"/>
              </a:lnSpc>
            </a:pPr>
            <a:r>
              <a:rPr lang="en-US" dirty="0" smtClean="0"/>
              <a:t>Generally, do not include an explicit water sphere for a PB calculation.  Although it </a:t>
            </a:r>
            <a:r>
              <a:rPr lang="en-US" i="1" dirty="0" smtClean="0"/>
              <a:t>can</a:t>
            </a:r>
            <a:r>
              <a:rPr lang="en-US" dirty="0" smtClean="0"/>
              <a:t> be beneficial, it must be justified after-the-fact and is subject to the quality of the water sampling.</a:t>
            </a:r>
          </a:p>
          <a:p>
            <a:pPr>
              <a:lnSpc>
                <a:spcPct val="110000"/>
              </a:lnSpc>
            </a:pPr>
            <a:endParaRPr lang="en-US" dirty="0" smtClean="0"/>
          </a:p>
          <a:p>
            <a:pPr>
              <a:lnSpc>
                <a:spcPct val="110000"/>
              </a:lnSpc>
            </a:pPr>
            <a:r>
              <a:rPr lang="en-US" dirty="0" smtClean="0"/>
              <a:t>Do not include the nearest water molecule.</a:t>
            </a:r>
          </a:p>
          <a:p>
            <a:pPr>
              <a:lnSpc>
                <a:spcPct val="110000"/>
              </a:lnSpc>
            </a:pPr>
            <a:endParaRPr lang="en-US" dirty="0" smtClean="0"/>
          </a:p>
          <a:p>
            <a:pPr>
              <a:lnSpc>
                <a:spcPct val="110000"/>
              </a:lnSpc>
            </a:pPr>
            <a:r>
              <a:rPr lang="en-US" dirty="0" smtClean="0"/>
              <a:t>In a system with little hydrogen-bonding to water, do not include those water molecules.  Further study is required for generalizations about a system with more-significant hydrogen bonding.</a:t>
            </a:r>
          </a:p>
        </p:txBody>
      </p:sp>
    </p:spTree>
    <p:extLst>
      <p:ext uri="{BB962C8B-B14F-4D97-AF65-F5344CB8AC3E}">
        <p14:creationId xmlns:p14="http://schemas.microsoft.com/office/powerpoint/2010/main" val="209668396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4"/>
          <a:srcRect l="10756" r="16693"/>
          <a:stretch/>
        </p:blipFill>
        <p:spPr>
          <a:xfrm>
            <a:off x="133907" y="1524000"/>
            <a:ext cx="4422745" cy="4572000"/>
          </a:xfrm>
          <a:prstGeom prst="rect">
            <a:avLst/>
          </a:prstGeom>
        </p:spPr>
      </p:pic>
      <p:graphicFrame>
        <p:nvGraphicFramePr>
          <p:cNvPr id="10" name="Object 9"/>
          <p:cNvGraphicFramePr>
            <a:graphicFrameLocks noChangeAspect="1"/>
          </p:cNvGraphicFramePr>
          <p:nvPr>
            <p:extLst>
              <p:ext uri="{D42A27DB-BD31-4B8C-83A1-F6EECF244321}">
                <p14:modId xmlns:p14="http://schemas.microsoft.com/office/powerpoint/2010/main" val="3541908472"/>
              </p:ext>
            </p:extLst>
          </p:nvPr>
        </p:nvGraphicFramePr>
        <p:xfrm>
          <a:off x="4806440" y="5010891"/>
          <a:ext cx="4282820" cy="570782"/>
        </p:xfrm>
        <a:graphic>
          <a:graphicData uri="http://schemas.openxmlformats.org/presentationml/2006/ole">
            <mc:AlternateContent xmlns:mc="http://schemas.openxmlformats.org/markup-compatibility/2006">
              <mc:Choice xmlns:v="urn:schemas-microsoft-com:vml" Requires="v">
                <p:oleObj spid="_x0000_s32011" name="Equation" r:id="rId5" imgW="1905000" imgH="254000" progId="Equation.DSMT4">
                  <p:embed/>
                </p:oleObj>
              </mc:Choice>
              <mc:Fallback>
                <p:oleObj name="Equation" r:id="rId5" imgW="1905000" imgH="254000" progId="Equation.DSMT4">
                  <p:embed/>
                  <p:pic>
                    <p:nvPicPr>
                      <p:cNvPr id="0" name=""/>
                      <p:cNvPicPr/>
                      <p:nvPr/>
                    </p:nvPicPr>
                    <p:blipFill>
                      <a:blip r:embed="rId6"/>
                      <a:stretch>
                        <a:fillRect/>
                      </a:stretch>
                    </p:blipFill>
                    <p:spPr>
                      <a:xfrm>
                        <a:off x="4806440" y="5010891"/>
                        <a:ext cx="4282820" cy="570782"/>
                      </a:xfrm>
                      <a:prstGeom prst="rect">
                        <a:avLst/>
                      </a:prstGeom>
                    </p:spPr>
                  </p:pic>
                </p:oleObj>
              </mc:Fallback>
            </mc:AlternateContent>
          </a:graphicData>
        </a:graphic>
      </p:graphicFrame>
      <p:sp>
        <p:nvSpPr>
          <p:cNvPr id="3" name="Title 3"/>
          <p:cNvSpPr>
            <a:spLocks noGrp="1"/>
          </p:cNvSpPr>
          <p:nvPr>
            <p:ph type="title"/>
          </p:nvPr>
        </p:nvSpPr>
        <p:spPr>
          <a:xfrm>
            <a:off x="457200" y="334211"/>
            <a:ext cx="8229600" cy="1189789"/>
          </a:xfrm>
        </p:spPr>
        <p:txBody>
          <a:bodyPr>
            <a:normAutofit fontScale="90000"/>
          </a:bodyPr>
          <a:lstStyle/>
          <a:p>
            <a:r>
              <a:rPr lang="en-US" dirty="0" smtClean="0"/>
              <a:t>The Case for Electronic Polarizability: AMOEBA</a:t>
            </a:r>
            <a:endParaRPr lang="en-US" dirty="0"/>
          </a:p>
        </p:txBody>
      </p:sp>
      <p:grpSp>
        <p:nvGrpSpPr>
          <p:cNvPr id="19" name="Group 18"/>
          <p:cNvGrpSpPr/>
          <p:nvPr/>
        </p:nvGrpSpPr>
        <p:grpSpPr>
          <a:xfrm>
            <a:off x="4824393" y="1392000"/>
            <a:ext cx="4108184" cy="3139896"/>
            <a:chOff x="4157578" y="1391999"/>
            <a:chExt cx="4734895" cy="3618893"/>
          </a:xfrm>
        </p:grpSpPr>
        <p:pic>
          <p:nvPicPr>
            <p:cNvPr id="5" name="Picture 4" descr="CNC.tga"/>
            <p:cNvPicPr>
              <a:picLocks noChangeAspect="1"/>
            </p:cNvPicPr>
            <p:nvPr/>
          </p:nvPicPr>
          <p:blipFill rotWithShape="1">
            <a:blip r:embed="rId7" cstate="print">
              <a:extLst>
                <a:ext uri="{28A0092B-C50C-407E-A947-70E740481C1C}">
                  <a14:useLocalDpi xmlns:a14="http://schemas.microsoft.com/office/drawing/2010/main"/>
                </a:ext>
              </a:extLst>
            </a:blip>
            <a:srcRect l="4049"/>
            <a:stretch/>
          </p:blipFill>
          <p:spPr>
            <a:xfrm>
              <a:off x="4157578" y="1637255"/>
              <a:ext cx="4734895" cy="3373637"/>
            </a:xfrm>
            <a:prstGeom prst="rect">
              <a:avLst/>
            </a:prstGeom>
          </p:spPr>
        </p:pic>
        <p:sp>
          <p:nvSpPr>
            <p:cNvPr id="6" name="Right Arrow 5"/>
            <p:cNvSpPr/>
            <p:nvPr/>
          </p:nvSpPr>
          <p:spPr>
            <a:xfrm rot="11260446">
              <a:off x="7550083" y="1918216"/>
              <a:ext cx="1226812" cy="296686"/>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7426061" y="2851609"/>
              <a:ext cx="1242090" cy="920772"/>
              <a:chOff x="7426061" y="2851609"/>
              <a:chExt cx="1242090" cy="920772"/>
            </a:xfrm>
          </p:grpSpPr>
          <p:sp>
            <p:nvSpPr>
              <p:cNvPr id="7" name="Right Arrow 6"/>
              <p:cNvSpPr/>
              <p:nvPr/>
            </p:nvSpPr>
            <p:spPr>
              <a:xfrm rot="515494">
                <a:off x="7441339" y="2851609"/>
                <a:ext cx="1226812" cy="296686"/>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8"/>
              <a:stretch>
                <a:fillRect/>
              </a:stretch>
            </p:blipFill>
            <p:spPr>
              <a:xfrm>
                <a:off x="7426061" y="3238268"/>
                <a:ext cx="1133629" cy="534113"/>
              </a:xfrm>
              <a:prstGeom prst="rect">
                <a:avLst/>
              </a:prstGeom>
            </p:spPr>
          </p:pic>
        </p:grpSp>
        <p:pic>
          <p:nvPicPr>
            <p:cNvPr id="9" name="Picture 8"/>
            <p:cNvPicPr>
              <a:picLocks noChangeAspect="1"/>
            </p:cNvPicPr>
            <p:nvPr/>
          </p:nvPicPr>
          <p:blipFill>
            <a:blip r:embed="rId9"/>
            <a:stretch>
              <a:fillRect/>
            </a:stretch>
          </p:blipFill>
          <p:spPr>
            <a:xfrm>
              <a:off x="7931309" y="1391999"/>
              <a:ext cx="752119" cy="490512"/>
            </a:xfrm>
            <a:prstGeom prst="rect">
              <a:avLst/>
            </a:prstGeom>
          </p:spPr>
        </p:pic>
      </p:grpSp>
      <p:graphicFrame>
        <p:nvGraphicFramePr>
          <p:cNvPr id="11" name="Object 10"/>
          <p:cNvGraphicFramePr>
            <a:graphicFrameLocks noChangeAspect="1"/>
          </p:cNvGraphicFramePr>
          <p:nvPr>
            <p:extLst>
              <p:ext uri="{D42A27DB-BD31-4B8C-83A1-F6EECF244321}">
                <p14:modId xmlns:p14="http://schemas.microsoft.com/office/powerpoint/2010/main" val="2723176263"/>
              </p:ext>
            </p:extLst>
          </p:nvPr>
        </p:nvGraphicFramePr>
        <p:xfrm>
          <a:off x="4806440" y="6159718"/>
          <a:ext cx="4282820" cy="570782"/>
        </p:xfrm>
        <a:graphic>
          <a:graphicData uri="http://schemas.openxmlformats.org/presentationml/2006/ole">
            <mc:AlternateContent xmlns:mc="http://schemas.openxmlformats.org/markup-compatibility/2006">
              <mc:Choice xmlns:v="urn:schemas-microsoft-com:vml" Requires="v">
                <p:oleObj spid="_x0000_s32012" name="Equation" r:id="rId10" imgW="1905000" imgH="254000" progId="Equation.DSMT4">
                  <p:embed/>
                </p:oleObj>
              </mc:Choice>
              <mc:Fallback>
                <p:oleObj name="Equation" r:id="rId10" imgW="1905000" imgH="254000" progId="Equation.DSMT4">
                  <p:embed/>
                  <p:pic>
                    <p:nvPicPr>
                      <p:cNvPr id="0" name=""/>
                      <p:cNvPicPr/>
                      <p:nvPr/>
                    </p:nvPicPr>
                    <p:blipFill>
                      <a:blip r:embed="rId11"/>
                      <a:stretch>
                        <a:fillRect/>
                      </a:stretch>
                    </p:blipFill>
                    <p:spPr>
                      <a:xfrm>
                        <a:off x="4806440" y="6159718"/>
                        <a:ext cx="4282820" cy="570782"/>
                      </a:xfrm>
                      <a:prstGeom prst="rect">
                        <a:avLst/>
                      </a:prstGeom>
                    </p:spPr>
                  </p:pic>
                </p:oleObj>
              </mc:Fallback>
            </mc:AlternateContent>
          </a:graphicData>
        </a:graphic>
      </p:graphicFrame>
      <p:grpSp>
        <p:nvGrpSpPr>
          <p:cNvPr id="15" name="Group 14"/>
          <p:cNvGrpSpPr/>
          <p:nvPr/>
        </p:nvGrpSpPr>
        <p:grpSpPr>
          <a:xfrm>
            <a:off x="4556652" y="5302136"/>
            <a:ext cx="4587348" cy="0"/>
            <a:chOff x="4556652" y="5302136"/>
            <a:chExt cx="4587348" cy="0"/>
          </a:xfrm>
        </p:grpSpPr>
        <p:cxnSp>
          <p:nvCxnSpPr>
            <p:cNvPr id="12" name="Straight Connector 11"/>
            <p:cNvCxnSpPr/>
            <p:nvPr/>
          </p:nvCxnSpPr>
          <p:spPr>
            <a:xfrm>
              <a:off x="4556652" y="5302136"/>
              <a:ext cx="4587348" cy="0"/>
            </a:xfrm>
            <a:prstGeom prst="line">
              <a:avLst/>
            </a:prstGeom>
            <a:ln>
              <a:solidFill>
                <a:schemeClr val="tx1"/>
              </a:solidFill>
            </a:ln>
            <a:scene3d>
              <a:camera prst="orthographicFront">
                <a:rot lat="0" lon="0" rev="20700000"/>
              </a:camera>
              <a:lightRig rig="threePt" dir="t"/>
            </a:scene3d>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556652" y="5302136"/>
              <a:ext cx="4587348" cy="0"/>
            </a:xfrm>
            <a:prstGeom prst="line">
              <a:avLst/>
            </a:prstGeom>
            <a:ln>
              <a:solidFill>
                <a:schemeClr val="tx1"/>
              </a:solidFill>
            </a:ln>
            <a:scene3d>
              <a:camera prst="orthographicFront">
                <a:rot lat="0" lon="0" rev="900000"/>
              </a:camera>
              <a:lightRig rig="threePt" dir="t"/>
            </a:scene3d>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93864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Study Protein Electrostatics?</a:t>
            </a:r>
            <a:endParaRPr lang="en-US" dirty="0"/>
          </a:p>
        </p:txBody>
      </p:sp>
      <p:pic>
        <p:nvPicPr>
          <p:cNvPr id="3" name="Content Placeholder 4" descr="1lfd_1gua_overlap.tga"/>
          <p:cNvPicPr>
            <a:picLocks noChangeAspect="1"/>
          </p:cNvPicPr>
          <p:nvPr/>
        </p:nvPicPr>
        <p:blipFill rotWithShape="1">
          <a:blip r:embed="rId3" cstate="print">
            <a:extLst>
              <a:ext uri="{28A0092B-C50C-407E-A947-70E740481C1C}">
                <a14:useLocalDpi xmlns:a14="http://schemas.microsoft.com/office/drawing/2010/main"/>
              </a:ext>
            </a:extLst>
          </a:blip>
          <a:srcRect l="36679" t="22091" r="36013" b="27346"/>
          <a:stretch/>
        </p:blipFill>
        <p:spPr>
          <a:xfrm>
            <a:off x="457200" y="1664686"/>
            <a:ext cx="4057259" cy="4122453"/>
          </a:xfrm>
          <a:prstGeom prst="rect">
            <a:avLst/>
          </a:prstGeom>
        </p:spPr>
      </p:pic>
      <p:sp>
        <p:nvSpPr>
          <p:cNvPr id="4" name="TextBox 3"/>
          <p:cNvSpPr txBox="1"/>
          <p:nvPr/>
        </p:nvSpPr>
        <p:spPr>
          <a:xfrm>
            <a:off x="0" y="5934670"/>
            <a:ext cx="4097997" cy="923330"/>
          </a:xfrm>
          <a:prstGeom prst="rect">
            <a:avLst/>
          </a:prstGeom>
          <a:noFill/>
        </p:spPr>
        <p:txBody>
          <a:bodyPr wrap="none" rtlCol="0">
            <a:spAutoFit/>
          </a:bodyPr>
          <a:lstStyle/>
          <a:p>
            <a:r>
              <a:rPr lang="en-US" dirty="0" err="1" smtClean="0"/>
              <a:t>Ragain</a:t>
            </a:r>
            <a:r>
              <a:rPr lang="en-US" dirty="0" smtClean="0"/>
              <a:t>, </a:t>
            </a:r>
            <a:r>
              <a:rPr lang="en-US" i="1" dirty="0" smtClean="0"/>
              <a:t>et </a:t>
            </a:r>
            <a:r>
              <a:rPr lang="en-US" i="1" dirty="0" smtClean="0"/>
              <a:t>al.,</a:t>
            </a:r>
            <a:r>
              <a:rPr lang="en-US" dirty="0" smtClean="0"/>
              <a:t> </a:t>
            </a:r>
            <a:r>
              <a:rPr lang="en-US" dirty="0" smtClean="0"/>
              <a:t>J. </a:t>
            </a:r>
            <a:r>
              <a:rPr lang="en-US" dirty="0" smtClean="0"/>
              <a:t>Phys. Chem. B </a:t>
            </a:r>
            <a:r>
              <a:rPr lang="en-US" b="1" dirty="0" smtClean="0"/>
              <a:t>2012</a:t>
            </a:r>
          </a:p>
          <a:p>
            <a:r>
              <a:rPr lang="en-US" dirty="0" smtClean="0"/>
              <a:t>Huang, </a:t>
            </a:r>
            <a:r>
              <a:rPr lang="en-US" i="1" dirty="0" smtClean="0"/>
              <a:t>et </a:t>
            </a:r>
            <a:r>
              <a:rPr lang="en-US" i="1" dirty="0" smtClean="0"/>
              <a:t>al.,</a:t>
            </a:r>
            <a:r>
              <a:rPr lang="en-US" dirty="0" smtClean="0"/>
              <a:t> Nat. </a:t>
            </a:r>
            <a:r>
              <a:rPr lang="en-US" dirty="0" err="1" smtClean="0"/>
              <a:t>Struct</a:t>
            </a:r>
            <a:r>
              <a:rPr lang="en-US" dirty="0" smtClean="0"/>
              <a:t>. Bio. </a:t>
            </a:r>
            <a:r>
              <a:rPr lang="en-US" b="1" dirty="0" smtClean="0"/>
              <a:t>1998</a:t>
            </a:r>
          </a:p>
          <a:p>
            <a:r>
              <a:rPr lang="en-US" dirty="0" err="1" smtClean="0"/>
              <a:t>Nassar</a:t>
            </a:r>
            <a:r>
              <a:rPr lang="en-US" dirty="0" smtClean="0"/>
              <a:t>, </a:t>
            </a:r>
            <a:r>
              <a:rPr lang="en-US" i="1" dirty="0" smtClean="0"/>
              <a:t>et </a:t>
            </a:r>
            <a:r>
              <a:rPr lang="en-US" i="1" dirty="0" smtClean="0"/>
              <a:t>al.,</a:t>
            </a:r>
            <a:r>
              <a:rPr lang="en-US" dirty="0" smtClean="0"/>
              <a:t> Nat. </a:t>
            </a:r>
            <a:r>
              <a:rPr lang="en-US" dirty="0" err="1" smtClean="0"/>
              <a:t>Struct</a:t>
            </a:r>
            <a:r>
              <a:rPr lang="en-US" dirty="0" smtClean="0"/>
              <a:t>. Bio. </a:t>
            </a:r>
            <a:r>
              <a:rPr lang="en-US" b="1" dirty="0" smtClean="0"/>
              <a:t>1996</a:t>
            </a:r>
            <a:endParaRPr lang="en-US" b="1" dirty="0"/>
          </a:p>
        </p:txBody>
      </p:sp>
      <p:pic>
        <p:nvPicPr>
          <p:cNvPr id="5" name="Picture 4"/>
          <p:cNvPicPr>
            <a:picLocks noChangeAspect="1"/>
          </p:cNvPicPr>
          <p:nvPr/>
        </p:nvPicPr>
        <p:blipFill>
          <a:blip r:embed="rId4"/>
          <a:stretch>
            <a:fillRect/>
          </a:stretch>
        </p:blipFill>
        <p:spPr>
          <a:xfrm>
            <a:off x="4325995" y="3422902"/>
            <a:ext cx="4597400" cy="1117600"/>
          </a:xfrm>
          <a:prstGeom prst="rect">
            <a:avLst/>
          </a:prstGeom>
        </p:spPr>
      </p:pic>
    </p:spTree>
    <p:extLst>
      <p:ext uri="{BB962C8B-B14F-4D97-AF65-F5344CB8AC3E}">
        <p14:creationId xmlns:p14="http://schemas.microsoft.com/office/powerpoint/2010/main" val="174008818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t="6113" r="7270"/>
          <a:stretch/>
        </p:blipFill>
        <p:spPr>
          <a:xfrm>
            <a:off x="2347238" y="1296737"/>
            <a:ext cx="6783391" cy="5151032"/>
          </a:xfrm>
          <a:prstGeom prst="rect">
            <a:avLst/>
          </a:prstGeom>
        </p:spPr>
      </p:pic>
      <p:sp>
        <p:nvSpPr>
          <p:cNvPr id="6" name="TextBox 5"/>
          <p:cNvSpPr txBox="1"/>
          <p:nvPr/>
        </p:nvSpPr>
        <p:spPr>
          <a:xfrm>
            <a:off x="4798490" y="6488668"/>
            <a:ext cx="4345510" cy="369332"/>
          </a:xfrm>
          <a:prstGeom prst="rect">
            <a:avLst/>
          </a:prstGeom>
          <a:noFill/>
        </p:spPr>
        <p:txBody>
          <a:bodyPr wrap="none" rtlCol="0">
            <a:spAutoFit/>
          </a:bodyPr>
          <a:lstStyle/>
          <a:p>
            <a:r>
              <a:rPr lang="en-US" dirty="0"/>
              <a:t>Fried, S. </a:t>
            </a:r>
            <a:r>
              <a:rPr lang="en-US" dirty="0" smtClean="0"/>
              <a:t>D., </a:t>
            </a:r>
            <a:r>
              <a:rPr lang="en-US" i="1" dirty="0" smtClean="0"/>
              <a:t>et al.</a:t>
            </a:r>
            <a:r>
              <a:rPr lang="en-US" dirty="0" smtClean="0"/>
              <a:t> </a:t>
            </a:r>
            <a:r>
              <a:rPr lang="en-US" i="1" dirty="0" smtClean="0"/>
              <a:t>J </a:t>
            </a:r>
            <a:r>
              <a:rPr lang="en-US" i="1" dirty="0"/>
              <a:t>Am </a:t>
            </a:r>
            <a:r>
              <a:rPr lang="en-US" i="1" dirty="0" err="1"/>
              <a:t>Chem</a:t>
            </a:r>
            <a:r>
              <a:rPr lang="en-US" i="1" dirty="0"/>
              <a:t> </a:t>
            </a:r>
            <a:r>
              <a:rPr lang="en-US" i="1" dirty="0" err="1"/>
              <a:t>Soc</a:t>
            </a:r>
            <a:r>
              <a:rPr lang="en-US" i="1" dirty="0"/>
              <a:t> </a:t>
            </a:r>
            <a:r>
              <a:rPr lang="en-US" b="1" dirty="0" smtClean="0"/>
              <a:t>2013</a:t>
            </a:r>
            <a:r>
              <a:rPr lang="en-US" dirty="0" smtClean="0"/>
              <a:t>.</a:t>
            </a:r>
            <a:r>
              <a:rPr lang="en-US" dirty="0" smtClean="0">
                <a:effectLst/>
              </a:rPr>
              <a:t> </a:t>
            </a:r>
            <a:endParaRPr lang="en-US" dirty="0"/>
          </a:p>
        </p:txBody>
      </p:sp>
      <p:sp>
        <p:nvSpPr>
          <p:cNvPr id="7" name="TextBox 6"/>
          <p:cNvSpPr txBox="1"/>
          <p:nvPr/>
        </p:nvSpPr>
        <p:spPr>
          <a:xfrm>
            <a:off x="0" y="6488668"/>
            <a:ext cx="2712326" cy="369332"/>
          </a:xfrm>
          <a:prstGeom prst="rect">
            <a:avLst/>
          </a:prstGeom>
          <a:noFill/>
        </p:spPr>
        <p:txBody>
          <a:bodyPr wrap="none" rtlCol="0">
            <a:spAutoFit/>
          </a:bodyPr>
          <a:lstStyle/>
          <a:p>
            <a:r>
              <a:rPr lang="en-US" dirty="0" err="1" smtClean="0"/>
              <a:t>Ragain</a:t>
            </a:r>
            <a:r>
              <a:rPr lang="en-US" dirty="0" smtClean="0"/>
              <a:t>, </a:t>
            </a:r>
            <a:r>
              <a:rPr lang="en-US" dirty="0" smtClean="0"/>
              <a:t>Slocum,</a:t>
            </a:r>
            <a:r>
              <a:rPr lang="en-US" dirty="0" smtClean="0"/>
              <a:t> </a:t>
            </a:r>
            <a:r>
              <a:rPr lang="en-US" dirty="0" err="1" smtClean="0"/>
              <a:t>Eklund</a:t>
            </a:r>
            <a:endParaRPr lang="en-US" dirty="0"/>
          </a:p>
        </p:txBody>
      </p:sp>
      <p:pic>
        <p:nvPicPr>
          <p:cNvPr id="8" name="Picture 7"/>
          <p:cNvPicPr>
            <a:picLocks noChangeAspect="1"/>
          </p:cNvPicPr>
          <p:nvPr/>
        </p:nvPicPr>
        <p:blipFill>
          <a:blip r:embed="rId4"/>
          <a:stretch>
            <a:fillRect/>
          </a:stretch>
        </p:blipFill>
        <p:spPr>
          <a:xfrm>
            <a:off x="0" y="1464649"/>
            <a:ext cx="2032109" cy="1314500"/>
          </a:xfrm>
          <a:prstGeom prst="rect">
            <a:avLst/>
          </a:prstGeom>
        </p:spPr>
      </p:pic>
      <p:grpSp>
        <p:nvGrpSpPr>
          <p:cNvPr id="9" name="Group 8"/>
          <p:cNvGrpSpPr/>
          <p:nvPr/>
        </p:nvGrpSpPr>
        <p:grpSpPr>
          <a:xfrm>
            <a:off x="1062071" y="1875576"/>
            <a:ext cx="1039813" cy="1435590"/>
            <a:chOff x="1499993" y="2104834"/>
            <a:chExt cx="1447169" cy="1997996"/>
          </a:xfrm>
        </p:grpSpPr>
        <p:sp>
          <p:nvSpPr>
            <p:cNvPr id="10" name="Right Arrow 9"/>
            <p:cNvSpPr/>
            <p:nvPr/>
          </p:nvSpPr>
          <p:spPr>
            <a:xfrm rot="10800000">
              <a:off x="1517793" y="2507928"/>
              <a:ext cx="1429369"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1517793" y="3134859"/>
              <a:ext cx="1429369"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5"/>
            <a:stretch>
              <a:fillRect/>
            </a:stretch>
          </p:blipFill>
          <p:spPr>
            <a:xfrm>
              <a:off x="1499993" y="3480530"/>
              <a:ext cx="1320800" cy="622300"/>
            </a:xfrm>
            <a:prstGeom prst="rect">
              <a:avLst/>
            </a:prstGeom>
          </p:spPr>
        </p:pic>
        <p:pic>
          <p:nvPicPr>
            <p:cNvPr id="13" name="Picture 12"/>
            <p:cNvPicPr>
              <a:picLocks noChangeAspect="1"/>
            </p:cNvPicPr>
            <p:nvPr/>
          </p:nvPicPr>
          <p:blipFill>
            <a:blip r:embed="rId6"/>
            <a:stretch>
              <a:fillRect/>
            </a:stretch>
          </p:blipFill>
          <p:spPr>
            <a:xfrm>
              <a:off x="1944493" y="2104834"/>
              <a:ext cx="876300" cy="571500"/>
            </a:xfrm>
            <a:prstGeom prst="rect">
              <a:avLst/>
            </a:prstGeom>
          </p:spPr>
        </p:pic>
      </p:grpSp>
      <p:pic>
        <p:nvPicPr>
          <p:cNvPr id="14" name="Picture 13"/>
          <p:cNvPicPr>
            <a:picLocks noChangeAspect="1"/>
          </p:cNvPicPr>
          <p:nvPr/>
        </p:nvPicPr>
        <p:blipFill>
          <a:blip r:embed="rId7"/>
          <a:stretch>
            <a:fillRect/>
          </a:stretch>
        </p:blipFill>
        <p:spPr>
          <a:xfrm rot="5400000">
            <a:off x="-58876" y="4154833"/>
            <a:ext cx="2241894" cy="1669394"/>
          </a:xfrm>
          <a:prstGeom prst="rect">
            <a:avLst/>
          </a:prstGeom>
        </p:spPr>
      </p:pic>
      <p:grpSp>
        <p:nvGrpSpPr>
          <p:cNvPr id="15" name="Group 14"/>
          <p:cNvGrpSpPr/>
          <p:nvPr/>
        </p:nvGrpSpPr>
        <p:grpSpPr>
          <a:xfrm>
            <a:off x="1195163" y="3980203"/>
            <a:ext cx="949017" cy="1404575"/>
            <a:chOff x="1247113" y="2104834"/>
            <a:chExt cx="1320803" cy="1954830"/>
          </a:xfrm>
        </p:grpSpPr>
        <p:sp>
          <p:nvSpPr>
            <p:cNvPr id="16" name="Right Arrow 15"/>
            <p:cNvSpPr/>
            <p:nvPr/>
          </p:nvSpPr>
          <p:spPr>
            <a:xfrm rot="10800000">
              <a:off x="1247113" y="2507928"/>
              <a:ext cx="976462"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ight Arrow 16"/>
            <p:cNvSpPr/>
            <p:nvPr/>
          </p:nvSpPr>
          <p:spPr>
            <a:xfrm>
              <a:off x="1247116" y="3134858"/>
              <a:ext cx="976462" cy="345671"/>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5"/>
            <a:stretch>
              <a:fillRect/>
            </a:stretch>
          </p:blipFill>
          <p:spPr>
            <a:xfrm>
              <a:off x="1247116" y="3437364"/>
              <a:ext cx="1320800" cy="622300"/>
            </a:xfrm>
            <a:prstGeom prst="rect">
              <a:avLst/>
            </a:prstGeom>
          </p:spPr>
        </p:pic>
        <p:pic>
          <p:nvPicPr>
            <p:cNvPr id="19" name="Picture 18"/>
            <p:cNvPicPr>
              <a:picLocks noChangeAspect="1"/>
            </p:cNvPicPr>
            <p:nvPr/>
          </p:nvPicPr>
          <p:blipFill>
            <a:blip r:embed="rId6"/>
            <a:stretch>
              <a:fillRect/>
            </a:stretch>
          </p:blipFill>
          <p:spPr>
            <a:xfrm>
              <a:off x="1499993" y="2104834"/>
              <a:ext cx="876300" cy="571500"/>
            </a:xfrm>
            <a:prstGeom prst="rect">
              <a:avLst/>
            </a:prstGeom>
          </p:spPr>
        </p:pic>
      </p:grpSp>
      <p:sp>
        <p:nvSpPr>
          <p:cNvPr id="4" name="Title 3"/>
          <p:cNvSpPr>
            <a:spLocks noGrp="1"/>
          </p:cNvSpPr>
          <p:nvPr>
            <p:ph type="title"/>
          </p:nvPr>
        </p:nvSpPr>
        <p:spPr>
          <a:xfrm>
            <a:off x="457200" y="334211"/>
            <a:ext cx="8229600" cy="1189789"/>
          </a:xfrm>
        </p:spPr>
        <p:txBody>
          <a:bodyPr>
            <a:normAutofit fontScale="90000"/>
          </a:bodyPr>
          <a:lstStyle/>
          <a:p>
            <a:r>
              <a:rPr lang="en-US" dirty="0" smtClean="0"/>
              <a:t>The Case for Electronic Polarizability: AMOEBA</a:t>
            </a:r>
            <a:endParaRPr lang="en-US" dirty="0"/>
          </a:p>
        </p:txBody>
      </p:sp>
    </p:spTree>
    <p:extLst>
      <p:ext uri="{BB962C8B-B14F-4D97-AF65-F5344CB8AC3E}">
        <p14:creationId xmlns:p14="http://schemas.microsoft.com/office/powerpoint/2010/main" val="14381269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Explicitly Modeling Electronic Polarizability: AMOEBA</a:t>
            </a:r>
            <a:endParaRPr lang="en-US" dirty="0"/>
          </a:p>
        </p:txBody>
      </p:sp>
      <p:pic>
        <p:nvPicPr>
          <p:cNvPr id="5" name="inddip_movi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1902" t="14151" r="19009" b="14323"/>
          <a:stretch/>
        </p:blipFill>
        <p:spPr>
          <a:xfrm>
            <a:off x="151187" y="2039237"/>
            <a:ext cx="4123156" cy="3743196"/>
          </a:xfrm>
          <a:prstGeom prst="rect">
            <a:avLst/>
          </a:prstGeom>
          <a:noFill/>
          <a:ln>
            <a:noFill/>
          </a:ln>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ackgroundRemoval t="754" b="100000" l="398" r="100000"/>
                    </a14:imgEffect>
                  </a14:imgLayer>
                </a14:imgProps>
              </a:ext>
            </a:extLst>
          </a:blip>
          <a:stretch>
            <a:fillRect/>
          </a:stretch>
        </p:blipFill>
        <p:spPr>
          <a:xfrm>
            <a:off x="4964624" y="1651931"/>
            <a:ext cx="4179376" cy="4412179"/>
          </a:xfrm>
          <a:prstGeom prst="rect">
            <a:avLst/>
          </a:prstGeom>
        </p:spPr>
      </p:pic>
    </p:spTree>
    <p:extLst>
      <p:ext uri="{BB962C8B-B14F-4D97-AF65-F5344CB8AC3E}">
        <p14:creationId xmlns:p14="http://schemas.microsoft.com/office/powerpoint/2010/main" val="16646066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repeatCount="indefinite" fill="hold" display="0">
                  <p:stCondLst>
                    <p:cond delay="indefinite"/>
                  </p:stCondLst>
                </p:cTn>
                <p:tgtEl>
                  <p:spTgt spid="5"/>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1209566" y="1814348"/>
            <a:ext cx="6724869" cy="5043652"/>
          </a:xfrm>
          <a:prstGeom prst="rect">
            <a:avLst/>
          </a:prstGeom>
        </p:spPr>
      </p:pic>
      <p:sp>
        <p:nvSpPr>
          <p:cNvPr id="5" name="Title 4"/>
          <p:cNvSpPr>
            <a:spLocks noGrp="1"/>
          </p:cNvSpPr>
          <p:nvPr>
            <p:ph type="title"/>
          </p:nvPr>
        </p:nvSpPr>
        <p:spPr>
          <a:xfrm>
            <a:off x="457200" y="533399"/>
            <a:ext cx="8229600" cy="1618917"/>
          </a:xfrm>
        </p:spPr>
        <p:txBody>
          <a:bodyPr>
            <a:normAutofit fontScale="90000"/>
          </a:bodyPr>
          <a:lstStyle/>
          <a:p>
            <a:r>
              <a:rPr lang="en-US" dirty="0" smtClean="0"/>
              <a:t>AMOEBA Fields From Amber03 Structural Ensembles Are Less Correlated to Experiment than PB Fields</a:t>
            </a:r>
            <a:endParaRPr lang="en-US" dirty="0"/>
          </a:p>
        </p:txBody>
      </p:sp>
    </p:spTree>
    <p:extLst>
      <p:ext uri="{BB962C8B-B14F-4D97-AF65-F5344CB8AC3E}">
        <p14:creationId xmlns:p14="http://schemas.microsoft.com/office/powerpoint/2010/main" val="384405358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endParaRPr lang="en-US" dirty="0" smtClean="0"/>
          </a:p>
          <a:p>
            <a:r>
              <a:rPr lang="en-US" dirty="0" smtClean="0"/>
              <a:t>When calculating fields using the AMOEBA force field, dynamics should also be performed using AMOEBA.  It is likely that the ensembles are not transferable; Amber03 includes </a:t>
            </a:r>
            <a:r>
              <a:rPr lang="en-US" dirty="0" err="1" smtClean="0"/>
              <a:t>orientational</a:t>
            </a:r>
            <a:r>
              <a:rPr lang="en-US" dirty="0" smtClean="0"/>
              <a:t> polarization (via MD), while AMOEBA incorporates both </a:t>
            </a:r>
            <a:r>
              <a:rPr lang="en-US" dirty="0" err="1" smtClean="0"/>
              <a:t>orientational</a:t>
            </a:r>
            <a:r>
              <a:rPr lang="en-US" dirty="0" smtClean="0"/>
              <a:t> (via MD) as well as electronic polarization; low energy orientations likely differ.</a:t>
            </a:r>
          </a:p>
        </p:txBody>
      </p:sp>
    </p:spTree>
    <p:extLst>
      <p:ext uri="{BB962C8B-B14F-4D97-AF65-F5344CB8AC3E}">
        <p14:creationId xmlns:p14="http://schemas.microsoft.com/office/powerpoint/2010/main" val="235296755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0253" y="824262"/>
            <a:ext cx="5280526" cy="5087181"/>
          </a:xfrm>
          <a:prstGeom prst="rect">
            <a:avLst/>
          </a:prstGeom>
        </p:spPr>
      </p:pic>
      <p:sp>
        <p:nvSpPr>
          <p:cNvPr id="7" name="Title 1"/>
          <p:cNvSpPr txBox="1">
            <a:spLocks/>
          </p:cNvSpPr>
          <p:nvPr/>
        </p:nvSpPr>
        <p:spPr>
          <a:xfrm>
            <a:off x="457200" y="0"/>
            <a:ext cx="8229600" cy="1143000"/>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dirty="0" smtClean="0"/>
              <a:t>Acknowledgements</a:t>
            </a:r>
            <a:endParaRPr lang="en-US" dirty="0"/>
          </a:p>
        </p:txBody>
      </p:sp>
      <p:sp>
        <p:nvSpPr>
          <p:cNvPr id="8" name="Content Placeholder 2"/>
          <p:cNvSpPr txBox="1">
            <a:spLocks/>
          </p:cNvSpPr>
          <p:nvPr/>
        </p:nvSpPr>
        <p:spPr>
          <a:xfrm>
            <a:off x="6055895" y="695158"/>
            <a:ext cx="2981157" cy="6162841"/>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a:buFont typeface="Arial" pitchFamily="34" charset="0"/>
              <a:buNone/>
            </a:pPr>
            <a:r>
              <a:rPr lang="en-US" sz="1400" b="1" dirty="0" smtClean="0">
                <a:cs typeface="Arial"/>
              </a:rPr>
              <a:t>Advisor</a:t>
            </a:r>
            <a:endParaRPr lang="en-US" sz="1400" dirty="0" smtClean="0">
              <a:cs typeface="Arial"/>
            </a:endParaRPr>
          </a:p>
          <a:p>
            <a:pPr>
              <a:buFont typeface="Arial" pitchFamily="34" charset="0"/>
              <a:buNone/>
            </a:pPr>
            <a:r>
              <a:rPr lang="en-US" sz="1400" dirty="0" smtClean="0">
                <a:cs typeface="Arial"/>
              </a:rPr>
              <a:t>Lauren </a:t>
            </a:r>
            <a:r>
              <a:rPr lang="en-US" sz="1400" dirty="0" smtClean="0">
                <a:cs typeface="Arial"/>
              </a:rPr>
              <a:t>J. Webb, Ph.D</a:t>
            </a:r>
            <a:r>
              <a:rPr lang="en-US" sz="1400" dirty="0">
                <a:cs typeface="Arial"/>
              </a:rPr>
              <a:t>.</a:t>
            </a:r>
            <a:endParaRPr lang="en-US" sz="1400" dirty="0" smtClean="0">
              <a:cs typeface="Arial"/>
            </a:endParaRPr>
          </a:p>
          <a:p>
            <a:pPr>
              <a:buFont typeface="Arial" pitchFamily="34" charset="0"/>
              <a:buNone/>
            </a:pPr>
            <a:endParaRPr lang="en-US" sz="1400" b="1" dirty="0" smtClean="0">
              <a:cs typeface="Arial"/>
            </a:endParaRPr>
          </a:p>
          <a:p>
            <a:pPr>
              <a:buFont typeface="Arial" pitchFamily="34" charset="0"/>
              <a:buNone/>
            </a:pPr>
            <a:r>
              <a:rPr lang="en-US" sz="1400" b="1" dirty="0" smtClean="0">
                <a:cs typeface="Arial"/>
              </a:rPr>
              <a:t>Graduate Students</a:t>
            </a:r>
            <a:endParaRPr lang="en-US" sz="1400" dirty="0" smtClean="0">
              <a:cs typeface="Arial"/>
            </a:endParaRPr>
          </a:p>
          <a:p>
            <a:pPr>
              <a:buFont typeface="Arial" pitchFamily="34" charset="0"/>
              <a:buNone/>
            </a:pPr>
            <a:r>
              <a:rPr lang="en-US" sz="1400" dirty="0" err="1" smtClean="0">
                <a:cs typeface="Arial"/>
              </a:rPr>
              <a:t>Cari</a:t>
            </a:r>
            <a:r>
              <a:rPr lang="en-US" sz="1400" dirty="0" smtClean="0">
                <a:cs typeface="Arial"/>
              </a:rPr>
              <a:t> Anderson</a:t>
            </a:r>
          </a:p>
          <a:p>
            <a:pPr>
              <a:buFont typeface="Arial" pitchFamily="34" charset="0"/>
              <a:buNone/>
            </a:pPr>
            <a:r>
              <a:rPr lang="en-US" sz="1400" dirty="0" smtClean="0">
                <a:cs typeface="Arial"/>
              </a:rPr>
              <a:t>Jason </a:t>
            </a:r>
            <a:r>
              <a:rPr lang="en-US" sz="1400" dirty="0" err="1" smtClean="0">
                <a:cs typeface="Arial"/>
              </a:rPr>
              <a:t>Dugger</a:t>
            </a:r>
            <a:endParaRPr lang="en-US" sz="1400" dirty="0" smtClean="0">
              <a:cs typeface="Arial"/>
            </a:endParaRPr>
          </a:p>
          <a:p>
            <a:pPr>
              <a:buFont typeface="Arial" pitchFamily="34" charset="0"/>
              <a:buNone/>
            </a:pPr>
            <a:r>
              <a:rPr lang="en-US" sz="1400" dirty="0" smtClean="0">
                <a:cs typeface="Arial"/>
              </a:rPr>
              <a:t>Whitney </a:t>
            </a:r>
            <a:r>
              <a:rPr lang="en-US" sz="1400" dirty="0" err="1" smtClean="0">
                <a:cs typeface="Arial"/>
              </a:rPr>
              <a:t>Fies</a:t>
            </a:r>
            <a:endParaRPr lang="en-US" sz="1400" dirty="0" smtClean="0">
              <a:cs typeface="Arial"/>
            </a:endParaRPr>
          </a:p>
          <a:p>
            <a:pPr>
              <a:buFont typeface="Arial" pitchFamily="34" charset="0"/>
              <a:buNone/>
            </a:pPr>
            <a:r>
              <a:rPr lang="en-US" sz="1400" dirty="0" smtClean="0">
                <a:cs typeface="Arial"/>
              </a:rPr>
              <a:t>Jeremy First</a:t>
            </a:r>
            <a:endParaRPr lang="en-US" sz="1400" dirty="0" smtClean="0">
              <a:cs typeface="Arial"/>
            </a:endParaRPr>
          </a:p>
          <a:p>
            <a:pPr>
              <a:buFont typeface="Arial" pitchFamily="34" charset="0"/>
              <a:buNone/>
            </a:pPr>
            <a:r>
              <a:rPr lang="en-US" sz="1400" dirty="0" smtClean="0">
                <a:cs typeface="Arial"/>
              </a:rPr>
              <a:t>Seth Norman</a:t>
            </a:r>
          </a:p>
          <a:p>
            <a:pPr>
              <a:buFont typeface="Arial" pitchFamily="34" charset="0"/>
              <a:buNone/>
            </a:pPr>
            <a:r>
              <a:rPr lang="en-US" sz="1400" dirty="0" smtClean="0">
                <a:cs typeface="Arial"/>
              </a:rPr>
              <a:t>Elisa </a:t>
            </a:r>
            <a:r>
              <a:rPr lang="en-US" sz="1400" dirty="0" err="1" smtClean="0">
                <a:cs typeface="Arial"/>
              </a:rPr>
              <a:t>Novelli</a:t>
            </a:r>
            <a:endParaRPr lang="en-US" sz="1400" dirty="0" smtClean="0">
              <a:cs typeface="Arial"/>
            </a:endParaRPr>
          </a:p>
          <a:p>
            <a:pPr>
              <a:buFont typeface="Arial" pitchFamily="34" charset="0"/>
              <a:buNone/>
            </a:pPr>
            <a:r>
              <a:rPr lang="en-US" sz="1400" dirty="0" err="1" smtClean="0">
                <a:cs typeface="Arial"/>
              </a:rPr>
              <a:t>Rebika</a:t>
            </a:r>
            <a:r>
              <a:rPr lang="en-US" sz="1400" dirty="0" smtClean="0">
                <a:cs typeface="Arial"/>
              </a:rPr>
              <a:t> </a:t>
            </a:r>
            <a:r>
              <a:rPr lang="en-US" sz="1400" dirty="0" err="1" smtClean="0">
                <a:cs typeface="Arial"/>
              </a:rPr>
              <a:t>Shrestha</a:t>
            </a:r>
            <a:endParaRPr lang="en-US" sz="1400" dirty="0" smtClean="0">
              <a:cs typeface="Arial"/>
            </a:endParaRPr>
          </a:p>
          <a:p>
            <a:pPr>
              <a:buFont typeface="Arial" pitchFamily="34" charset="0"/>
              <a:buNone/>
            </a:pPr>
            <a:r>
              <a:rPr lang="en-US" sz="1400" dirty="0" smtClean="0">
                <a:cs typeface="Arial"/>
              </a:rPr>
              <a:t>Josh Slocum</a:t>
            </a:r>
            <a:endParaRPr lang="en-US" sz="1400" dirty="0" smtClean="0">
              <a:cs typeface="Arial"/>
            </a:endParaRPr>
          </a:p>
          <a:p>
            <a:pPr>
              <a:buFont typeface="Arial" pitchFamily="34" charset="0"/>
              <a:buNone/>
            </a:pPr>
            <a:endParaRPr lang="en-US" sz="1400" dirty="0" smtClean="0">
              <a:cs typeface="Arial"/>
            </a:endParaRPr>
          </a:p>
          <a:p>
            <a:pPr>
              <a:buFont typeface="Arial" pitchFamily="34" charset="0"/>
              <a:buNone/>
            </a:pPr>
            <a:r>
              <a:rPr lang="en-US" sz="1400" b="1" dirty="0" smtClean="0">
                <a:cs typeface="Arial"/>
              </a:rPr>
              <a:t>Previous Graduate Students and Post Docs</a:t>
            </a:r>
          </a:p>
          <a:p>
            <a:pPr>
              <a:buFont typeface="Arial" pitchFamily="34" charset="0"/>
              <a:buNone/>
            </a:pPr>
            <a:r>
              <a:rPr lang="en-US" sz="1400" dirty="0" smtClean="0">
                <a:cs typeface="Arial"/>
              </a:rPr>
              <a:t>Daniel Ensign, Ph.D</a:t>
            </a:r>
            <a:r>
              <a:rPr lang="en-US" sz="1400" dirty="0">
                <a:cs typeface="Arial"/>
              </a:rPr>
              <a:t>.</a:t>
            </a:r>
            <a:endParaRPr lang="en-US" sz="1400" dirty="0" smtClean="0">
              <a:cs typeface="Arial"/>
            </a:endParaRPr>
          </a:p>
          <a:p>
            <a:pPr>
              <a:buNone/>
            </a:pPr>
            <a:r>
              <a:rPr lang="en-US" sz="1400" dirty="0">
                <a:cs typeface="Arial"/>
              </a:rPr>
              <a:t>Christina </a:t>
            </a:r>
            <a:r>
              <a:rPr lang="en-US" sz="1400" dirty="0" err="1">
                <a:cs typeface="Arial"/>
              </a:rPr>
              <a:t>Ragain</a:t>
            </a:r>
            <a:r>
              <a:rPr lang="en-US" sz="1400" dirty="0">
                <a:cs typeface="Arial"/>
              </a:rPr>
              <a:t>, Ph.D</a:t>
            </a:r>
            <a:r>
              <a:rPr lang="en-US" sz="1400" dirty="0" smtClean="0">
                <a:cs typeface="Arial"/>
              </a:rPr>
              <a:t>.</a:t>
            </a:r>
          </a:p>
          <a:p>
            <a:pPr>
              <a:buFont typeface="Arial" pitchFamily="34" charset="0"/>
              <a:buNone/>
            </a:pPr>
            <a:r>
              <a:rPr lang="en-US" sz="1400" dirty="0" smtClean="0">
                <a:cs typeface="Arial"/>
              </a:rPr>
              <a:t>Amy Stafford</a:t>
            </a:r>
          </a:p>
          <a:p>
            <a:pPr>
              <a:buFont typeface="Arial" pitchFamily="34" charset="0"/>
              <a:buNone/>
            </a:pPr>
            <a:r>
              <a:rPr lang="en-US" sz="1400" dirty="0" smtClean="0">
                <a:cs typeface="Arial"/>
              </a:rPr>
              <a:t>David Walker, Ph.D.</a:t>
            </a:r>
          </a:p>
          <a:p>
            <a:pPr>
              <a:buFont typeface="Arial" pitchFamily="34" charset="0"/>
              <a:buNone/>
            </a:pPr>
            <a:endParaRPr lang="en-US" sz="1400" dirty="0" smtClean="0">
              <a:cs typeface="Arial"/>
            </a:endParaRPr>
          </a:p>
          <a:p>
            <a:pPr>
              <a:buFont typeface="Arial" pitchFamily="34" charset="0"/>
              <a:buNone/>
            </a:pPr>
            <a:r>
              <a:rPr lang="en-US" sz="1400" b="1" dirty="0" smtClean="0">
                <a:cs typeface="Arial"/>
              </a:rPr>
              <a:t>Undergraduates</a:t>
            </a:r>
            <a:endParaRPr lang="en-US" sz="1400" b="1" dirty="0" smtClean="0">
              <a:cs typeface="Arial"/>
            </a:endParaRPr>
          </a:p>
          <a:p>
            <a:pPr>
              <a:buFont typeface="Arial" pitchFamily="34" charset="0"/>
              <a:buNone/>
            </a:pPr>
            <a:r>
              <a:rPr lang="en-US" sz="1400" dirty="0" smtClean="0">
                <a:cs typeface="Arial"/>
              </a:rPr>
              <a:t>Kelsey </a:t>
            </a:r>
            <a:r>
              <a:rPr lang="en-US" sz="1400" dirty="0" err="1" smtClean="0">
                <a:cs typeface="Arial"/>
              </a:rPr>
              <a:t>Eklund</a:t>
            </a:r>
            <a:endParaRPr lang="en-US" sz="1400" dirty="0" smtClean="0">
              <a:cs typeface="Arial"/>
            </a:endParaRPr>
          </a:p>
          <a:p>
            <a:pPr>
              <a:buFont typeface="Arial" pitchFamily="34" charset="0"/>
              <a:buNone/>
            </a:pPr>
            <a:r>
              <a:rPr lang="en-US" sz="1400" dirty="0" smtClean="0">
                <a:cs typeface="Arial"/>
              </a:rPr>
              <a:t>Santiago Sanchez</a:t>
            </a:r>
            <a:endParaRPr lang="en-US" sz="1400" dirty="0" smtClean="0">
              <a:cs typeface="Arial"/>
            </a:endParaRPr>
          </a:p>
          <a:p>
            <a:pPr>
              <a:buFont typeface="Arial" pitchFamily="34" charset="0"/>
              <a:buNone/>
            </a:pPr>
            <a:endParaRPr lang="en-US" sz="1400" dirty="0"/>
          </a:p>
        </p:txBody>
      </p:sp>
      <p:sp>
        <p:nvSpPr>
          <p:cNvPr id="10" name="Rectangle 10"/>
          <p:cNvSpPr>
            <a:spLocks noChangeArrowheads="1"/>
          </p:cNvSpPr>
          <p:nvPr/>
        </p:nvSpPr>
        <p:spPr bwMode="auto">
          <a:xfrm>
            <a:off x="-40104" y="5842337"/>
            <a:ext cx="2971637" cy="1015663"/>
          </a:xfrm>
          <a:prstGeom prst="rect">
            <a:avLst/>
          </a:prstGeom>
          <a:noFill/>
          <a:ln w="9525">
            <a:noFill/>
            <a:miter lim="800000"/>
            <a:headEnd/>
            <a:tailEnd/>
          </a:ln>
        </p:spPr>
        <p:txBody>
          <a:bodyPr wrap="none">
            <a:prstTxWarp prst="textNoShape">
              <a:avLst/>
            </a:prstTxWarp>
            <a:spAutoFit/>
          </a:bodyPr>
          <a:lstStyle/>
          <a:p>
            <a:r>
              <a:rPr lang="en-US" sz="1500" b="1" dirty="0">
                <a:latin typeface="+mj-lt"/>
                <a:cs typeface="Arial"/>
              </a:rPr>
              <a:t>Funding</a:t>
            </a:r>
            <a:endParaRPr lang="en-US" sz="1500" dirty="0">
              <a:latin typeface="+mj-lt"/>
              <a:cs typeface="Arial"/>
            </a:endParaRPr>
          </a:p>
          <a:p>
            <a:r>
              <a:rPr lang="en-US" sz="1500" dirty="0" smtClean="0">
                <a:latin typeface="+mj-lt"/>
                <a:cs typeface="Arial"/>
              </a:rPr>
              <a:t>Burroughs </a:t>
            </a:r>
            <a:r>
              <a:rPr lang="en-US" sz="1500" dirty="0" smtClean="0">
                <a:latin typeface="+mj-lt"/>
                <a:cs typeface="Arial"/>
              </a:rPr>
              <a:t>Welcome </a:t>
            </a:r>
            <a:r>
              <a:rPr lang="en-US" sz="1500" dirty="0">
                <a:latin typeface="+mj-lt"/>
                <a:cs typeface="Arial"/>
              </a:rPr>
              <a:t>Fund</a:t>
            </a:r>
          </a:p>
          <a:p>
            <a:r>
              <a:rPr lang="en-US" sz="1500" dirty="0">
                <a:latin typeface="+mj-lt"/>
                <a:cs typeface="Arial"/>
              </a:rPr>
              <a:t>The Welch Foundation</a:t>
            </a:r>
          </a:p>
          <a:p>
            <a:r>
              <a:rPr lang="en-US" sz="1500" dirty="0" smtClean="0">
                <a:latin typeface="+mj-lt"/>
                <a:cs typeface="Arial"/>
              </a:rPr>
              <a:t>The </a:t>
            </a:r>
            <a:r>
              <a:rPr lang="en-US" sz="1500" dirty="0">
                <a:latin typeface="+mj-lt"/>
                <a:cs typeface="Arial"/>
              </a:rPr>
              <a:t>University of Texas at Austin</a:t>
            </a:r>
          </a:p>
        </p:txBody>
      </p:sp>
      <p:sp>
        <p:nvSpPr>
          <p:cNvPr id="11" name="Text Box 9"/>
          <p:cNvSpPr txBox="1">
            <a:spLocks noChangeArrowheads="1"/>
          </p:cNvSpPr>
          <p:nvPr/>
        </p:nvSpPr>
        <p:spPr bwMode="auto">
          <a:xfrm>
            <a:off x="2750412" y="5842337"/>
            <a:ext cx="3039170" cy="784830"/>
          </a:xfrm>
          <a:prstGeom prst="rect">
            <a:avLst/>
          </a:prstGeom>
          <a:noFill/>
          <a:ln w="9525">
            <a:noFill/>
            <a:miter lim="800000"/>
            <a:headEnd/>
            <a:tailEnd/>
          </a:ln>
        </p:spPr>
        <p:txBody>
          <a:bodyPr wrap="none">
            <a:prstTxWarp prst="textNoShape">
              <a:avLst/>
            </a:prstTxWarp>
            <a:spAutoFit/>
          </a:bodyPr>
          <a:lstStyle/>
          <a:p>
            <a:r>
              <a:rPr lang="en-US" sz="1500" b="1" dirty="0" smtClean="0">
                <a:latin typeface="+mj-lt"/>
                <a:cs typeface="Arial"/>
              </a:rPr>
              <a:t>Collaborators</a:t>
            </a:r>
          </a:p>
          <a:p>
            <a:r>
              <a:rPr lang="en-US" sz="1500" dirty="0" err="1" smtClean="0">
                <a:cs typeface="Arial"/>
              </a:rPr>
              <a:t>Pengyu</a:t>
            </a:r>
            <a:r>
              <a:rPr lang="en-US" sz="1500" dirty="0" smtClean="0">
                <a:cs typeface="Arial"/>
              </a:rPr>
              <a:t> </a:t>
            </a:r>
            <a:r>
              <a:rPr lang="en-US" sz="1500" dirty="0" err="1" smtClean="0">
                <a:cs typeface="Arial"/>
              </a:rPr>
              <a:t>Ren</a:t>
            </a:r>
            <a:r>
              <a:rPr lang="en-US" sz="1500" dirty="0" smtClean="0">
                <a:cs typeface="Arial"/>
              </a:rPr>
              <a:t>, Ph.D. (BME)</a:t>
            </a:r>
            <a:endParaRPr lang="en-US" sz="1500" dirty="0" smtClean="0">
              <a:cs typeface="Arial"/>
            </a:endParaRPr>
          </a:p>
          <a:p>
            <a:r>
              <a:rPr lang="en-US" sz="1500" dirty="0" smtClean="0">
                <a:cs typeface="Arial"/>
              </a:rPr>
              <a:t>Michael </a:t>
            </a:r>
            <a:r>
              <a:rPr lang="en-US" sz="1500" dirty="0" err="1" smtClean="0">
                <a:cs typeface="Arial"/>
              </a:rPr>
              <a:t>Schnieders</a:t>
            </a:r>
            <a:r>
              <a:rPr lang="en-US" sz="1500" dirty="0" smtClean="0">
                <a:cs typeface="Arial"/>
              </a:rPr>
              <a:t>, Ph.D. </a:t>
            </a:r>
            <a:r>
              <a:rPr lang="en-US" sz="1500" dirty="0" smtClean="0">
                <a:cs typeface="Arial"/>
              </a:rPr>
              <a:t>(Iowa)</a:t>
            </a:r>
          </a:p>
        </p:txBody>
      </p:sp>
      <p:sp>
        <p:nvSpPr>
          <p:cNvPr id="12" name="TextBox 11"/>
          <p:cNvSpPr txBox="1"/>
          <p:nvPr/>
        </p:nvSpPr>
        <p:spPr>
          <a:xfrm>
            <a:off x="8047789" y="6073170"/>
            <a:ext cx="1096211" cy="784830"/>
          </a:xfrm>
          <a:prstGeom prst="rect">
            <a:avLst/>
          </a:prstGeom>
          <a:noFill/>
        </p:spPr>
        <p:txBody>
          <a:bodyPr wrap="square" rtlCol="0">
            <a:spAutoFit/>
          </a:bodyPr>
          <a:lstStyle/>
          <a:p>
            <a:r>
              <a:rPr lang="en-US" sz="1500" b="1" dirty="0" smtClean="0">
                <a:latin typeface="+mj-lt"/>
              </a:rPr>
              <a:t>Facilities</a:t>
            </a:r>
          </a:p>
          <a:p>
            <a:r>
              <a:rPr lang="en-US" sz="1500" dirty="0" smtClean="0">
                <a:latin typeface="+mj-lt"/>
              </a:rPr>
              <a:t>TI3D</a:t>
            </a:r>
          </a:p>
          <a:p>
            <a:r>
              <a:rPr lang="en-US" sz="1500" dirty="0" smtClean="0">
                <a:latin typeface="+mj-lt"/>
              </a:rPr>
              <a:t>TACC</a:t>
            </a:r>
          </a:p>
        </p:txBody>
      </p:sp>
    </p:spTree>
    <p:extLst>
      <p:ext uri="{BB962C8B-B14F-4D97-AF65-F5344CB8AC3E}">
        <p14:creationId xmlns:p14="http://schemas.microsoft.com/office/powerpoint/2010/main" val="374577076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7" name="Straight Connector 36"/>
          <p:cNvCxnSpPr/>
          <p:nvPr/>
        </p:nvCxnSpPr>
        <p:spPr>
          <a:xfrm>
            <a:off x="5753345" y="4279539"/>
            <a:ext cx="3513246" cy="62876"/>
          </a:xfrm>
          <a:prstGeom prst="line">
            <a:avLst/>
          </a:prstGeom>
          <a:ln w="152400" cmpd="sng">
            <a:gradFill flip="none" rotWithShape="1">
              <a:gsLst>
                <a:gs pos="0">
                  <a:srgbClr val="7FCCCF"/>
                </a:gs>
                <a:gs pos="100000">
                  <a:srgbClr val="FFFF00"/>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1687519" y="4201245"/>
            <a:ext cx="4065826" cy="78294"/>
          </a:xfrm>
          <a:prstGeom prst="line">
            <a:avLst/>
          </a:prstGeom>
          <a:ln w="152400" cmpd="sng">
            <a:gradFill flip="none" rotWithShape="1">
              <a:gsLst>
                <a:gs pos="0">
                  <a:srgbClr val="0000FF"/>
                </a:gs>
                <a:gs pos="100000">
                  <a:srgbClr val="7FCCCF"/>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693856" y="4391370"/>
            <a:ext cx="4065826" cy="78294"/>
          </a:xfrm>
          <a:prstGeom prst="line">
            <a:avLst/>
          </a:prstGeom>
          <a:ln w="152400" cmpd="sng">
            <a:gradFill flip="none" rotWithShape="1">
              <a:gsLst>
                <a:gs pos="0">
                  <a:srgbClr val="0000FF"/>
                </a:gs>
                <a:gs pos="100000">
                  <a:srgbClr val="7FCCCF"/>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687519" y="4009776"/>
            <a:ext cx="4065826" cy="78294"/>
          </a:xfrm>
          <a:prstGeom prst="line">
            <a:avLst/>
          </a:prstGeom>
          <a:ln w="152400" cmpd="sng">
            <a:gradFill flip="none" rotWithShape="1">
              <a:gsLst>
                <a:gs pos="0">
                  <a:srgbClr val="0000FF"/>
                </a:gs>
                <a:gs pos="100000">
                  <a:srgbClr val="7FCCCF"/>
                </a:gs>
              </a:gsLst>
              <a:lin ang="0" scaled="1"/>
              <a:tileRect/>
            </a:gradFill>
          </a:ln>
          <a:scene3d>
            <a:camera prst="orthographicFront"/>
            <a:lightRig rig="threePt" dir="t"/>
          </a:scene3d>
          <a:sp3d>
            <a:bevelT/>
          </a:sp3d>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693257" y="3144216"/>
            <a:ext cx="1988523" cy="1988523"/>
          </a:xfrm>
          <a:prstGeom prst="ellipse">
            <a:avLst/>
          </a:prstGeom>
          <a:solidFill>
            <a:srgbClr val="0000FF"/>
          </a:solidFill>
          <a:ln>
            <a:noFill/>
          </a:ln>
          <a:effectLst/>
          <a:scene3d>
            <a:camera prst="orthographicFront"/>
            <a:lightRig rig="threePt" dir="t"/>
          </a:scene3d>
          <a:sp3d>
            <a:bevelT w="914400" h="9144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759083" y="3296616"/>
            <a:ext cx="1988523" cy="1988523"/>
          </a:xfrm>
          <a:prstGeom prst="ellipse">
            <a:avLst/>
          </a:prstGeom>
          <a:solidFill>
            <a:srgbClr val="7FCCCF"/>
          </a:solidFill>
          <a:ln>
            <a:noFill/>
          </a:ln>
          <a:effectLst/>
          <a:scene3d>
            <a:camera prst="orthographicFront"/>
            <a:lightRig rig="threePt" dir="t"/>
          </a:scene3d>
          <a:sp3d>
            <a:bevelT w="914400" h="9144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7" name="Object 16"/>
          <p:cNvGraphicFramePr>
            <a:graphicFrameLocks noChangeAspect="1"/>
          </p:cNvGraphicFramePr>
          <p:nvPr>
            <p:extLst>
              <p:ext uri="{D42A27DB-BD31-4B8C-83A1-F6EECF244321}">
                <p14:modId xmlns:p14="http://schemas.microsoft.com/office/powerpoint/2010/main" val="2564900365"/>
              </p:ext>
            </p:extLst>
          </p:nvPr>
        </p:nvGraphicFramePr>
        <p:xfrm>
          <a:off x="434975" y="1725613"/>
          <a:ext cx="3722688" cy="906462"/>
        </p:xfrm>
        <a:graphic>
          <a:graphicData uri="http://schemas.openxmlformats.org/presentationml/2006/ole">
            <mc:AlternateContent xmlns:mc="http://schemas.openxmlformats.org/markup-compatibility/2006">
              <mc:Choice xmlns:v="urn:schemas-microsoft-com:vml" Requires="v">
                <p:oleObj spid="_x0000_s20919" name="Equation" r:id="rId3" imgW="1930400" imgH="469900" progId="Equation.DSMT4">
                  <p:embed/>
                </p:oleObj>
              </mc:Choice>
              <mc:Fallback>
                <p:oleObj name="Equation" r:id="rId3" imgW="1930400" imgH="469900" progId="Equation.DSMT4">
                  <p:embed/>
                  <p:pic>
                    <p:nvPicPr>
                      <p:cNvPr id="0" name=""/>
                      <p:cNvPicPr/>
                      <p:nvPr/>
                    </p:nvPicPr>
                    <p:blipFill>
                      <a:blip r:embed="rId4"/>
                      <a:stretch>
                        <a:fillRect/>
                      </a:stretch>
                    </p:blipFill>
                    <p:spPr>
                      <a:xfrm>
                        <a:off x="434975" y="1725613"/>
                        <a:ext cx="3722688" cy="906462"/>
                      </a:xfrm>
                      <a:prstGeom prst="rect">
                        <a:avLst/>
                      </a:prstGeom>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505728240"/>
              </p:ext>
            </p:extLst>
          </p:nvPr>
        </p:nvGraphicFramePr>
        <p:xfrm>
          <a:off x="1865313" y="5783263"/>
          <a:ext cx="4360862" cy="862012"/>
        </p:xfrm>
        <a:graphic>
          <a:graphicData uri="http://schemas.openxmlformats.org/presentationml/2006/ole">
            <mc:AlternateContent xmlns:mc="http://schemas.openxmlformats.org/markup-compatibility/2006">
              <mc:Choice xmlns:v="urn:schemas-microsoft-com:vml" Requires="v">
                <p:oleObj spid="_x0000_s20920" name="Equation" r:id="rId5" imgW="2247900" imgH="444500" progId="Equation.DSMT4">
                  <p:embed/>
                </p:oleObj>
              </mc:Choice>
              <mc:Fallback>
                <p:oleObj name="Equation" r:id="rId5" imgW="2247900" imgH="444500" progId="Equation.DSMT4">
                  <p:embed/>
                  <p:pic>
                    <p:nvPicPr>
                      <p:cNvPr id="0" name=""/>
                      <p:cNvPicPr/>
                      <p:nvPr/>
                    </p:nvPicPr>
                    <p:blipFill>
                      <a:blip r:embed="rId6"/>
                      <a:stretch>
                        <a:fillRect/>
                      </a:stretch>
                    </p:blipFill>
                    <p:spPr>
                      <a:xfrm>
                        <a:off x="1865313" y="5783263"/>
                        <a:ext cx="4360862" cy="862012"/>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smtClean="0"/>
              <a:t>Calculating Fields in AMOEBA</a:t>
            </a:r>
            <a:endParaRPr lang="en-US" dirty="0"/>
          </a:p>
        </p:txBody>
      </p:sp>
      <p:grpSp>
        <p:nvGrpSpPr>
          <p:cNvPr id="21" name="Group 20"/>
          <p:cNvGrpSpPr/>
          <p:nvPr/>
        </p:nvGrpSpPr>
        <p:grpSpPr>
          <a:xfrm rot="20247327">
            <a:off x="1074878" y="3306812"/>
            <a:ext cx="1258454" cy="1200728"/>
            <a:chOff x="1443182" y="2736273"/>
            <a:chExt cx="1258454" cy="1200728"/>
          </a:xfrm>
          <a:effectLst/>
        </p:grpSpPr>
        <p:cxnSp>
          <p:nvCxnSpPr>
            <p:cNvPr id="22" name="Straight Arrow Connector 21"/>
            <p:cNvCxnSpPr/>
            <p:nvPr/>
          </p:nvCxnSpPr>
          <p:spPr>
            <a:xfrm flipV="1">
              <a:off x="1881909" y="2736273"/>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3" name="Straight Arrow Connector 22"/>
            <p:cNvCxnSpPr/>
            <p:nvPr/>
          </p:nvCxnSpPr>
          <p:spPr>
            <a:xfrm rot="5400000" flipV="1">
              <a:off x="2101273" y="3336637"/>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4" name="Straight Arrow Connector 23"/>
            <p:cNvCxnSpPr/>
            <p:nvPr/>
          </p:nvCxnSpPr>
          <p:spPr>
            <a:xfrm flipH="1">
              <a:off x="1443182" y="3556001"/>
              <a:ext cx="438727" cy="196272"/>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grpSp>
      <p:grpSp>
        <p:nvGrpSpPr>
          <p:cNvPr id="25" name="Group 24"/>
          <p:cNvGrpSpPr/>
          <p:nvPr/>
        </p:nvGrpSpPr>
        <p:grpSpPr>
          <a:xfrm rot="20247327">
            <a:off x="5140704" y="3390962"/>
            <a:ext cx="1258454" cy="1200728"/>
            <a:chOff x="1443182" y="2736273"/>
            <a:chExt cx="1258454" cy="1200728"/>
          </a:xfrm>
        </p:grpSpPr>
        <p:cxnSp>
          <p:nvCxnSpPr>
            <p:cNvPr id="26" name="Straight Arrow Connector 25"/>
            <p:cNvCxnSpPr/>
            <p:nvPr/>
          </p:nvCxnSpPr>
          <p:spPr>
            <a:xfrm flipV="1">
              <a:off x="1881909" y="2736273"/>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7" name="Straight Arrow Connector 26"/>
            <p:cNvCxnSpPr/>
            <p:nvPr/>
          </p:nvCxnSpPr>
          <p:spPr>
            <a:xfrm rot="5400000" flipV="1">
              <a:off x="2101273" y="3336637"/>
              <a:ext cx="381000" cy="819727"/>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flipH="1">
              <a:off x="1443182" y="3556001"/>
              <a:ext cx="438727" cy="196272"/>
            </a:xfrm>
            <a:prstGeom prst="straightConnector1">
              <a:avLst/>
            </a:prstGeom>
            <a:ln w="101600">
              <a:solidFill>
                <a:srgbClr val="FF0000"/>
              </a:solidFill>
              <a:tailEnd type="arrow"/>
            </a:ln>
            <a:effectLst/>
          </p:spPr>
          <p:style>
            <a:lnRef idx="3">
              <a:schemeClr val="dk1"/>
            </a:lnRef>
            <a:fillRef idx="0">
              <a:schemeClr val="dk1"/>
            </a:fillRef>
            <a:effectRef idx="2">
              <a:schemeClr val="dk1"/>
            </a:effectRef>
            <a:fontRef idx="minor">
              <a:schemeClr val="tx1"/>
            </a:fontRef>
          </p:style>
        </p:cxnSp>
      </p:grpSp>
      <p:grpSp>
        <p:nvGrpSpPr>
          <p:cNvPr id="29" name="Group 28"/>
          <p:cNvGrpSpPr/>
          <p:nvPr/>
        </p:nvGrpSpPr>
        <p:grpSpPr>
          <a:xfrm rot="20247327">
            <a:off x="3114128" y="3388118"/>
            <a:ext cx="1258454" cy="1200728"/>
            <a:chOff x="1443182" y="2736273"/>
            <a:chExt cx="1258454" cy="1200728"/>
          </a:xfrm>
          <a:effectLst/>
        </p:grpSpPr>
        <p:cxnSp>
          <p:nvCxnSpPr>
            <p:cNvPr id="30" name="Straight Arrow Connector 29"/>
            <p:cNvCxnSpPr/>
            <p:nvPr/>
          </p:nvCxnSpPr>
          <p:spPr>
            <a:xfrm flipV="1">
              <a:off x="1881909" y="2736273"/>
              <a:ext cx="381000" cy="819727"/>
            </a:xfrm>
            <a:prstGeom prst="straightConnector1">
              <a:avLst/>
            </a:prstGeom>
            <a:ln w="101600">
              <a:solidFill>
                <a:srgbClr val="660066"/>
              </a:solidFill>
              <a:tailEnd type="arrow"/>
            </a:ln>
            <a:effectLst/>
          </p:spPr>
          <p:style>
            <a:lnRef idx="3">
              <a:schemeClr val="dk1"/>
            </a:lnRef>
            <a:fillRef idx="0">
              <a:schemeClr val="dk1"/>
            </a:fillRef>
            <a:effectRef idx="2">
              <a:schemeClr val="dk1"/>
            </a:effectRef>
            <a:fontRef idx="minor">
              <a:schemeClr val="tx1"/>
            </a:fontRef>
          </p:style>
        </p:cxnSp>
        <p:cxnSp>
          <p:nvCxnSpPr>
            <p:cNvPr id="31" name="Straight Arrow Connector 30"/>
            <p:cNvCxnSpPr/>
            <p:nvPr/>
          </p:nvCxnSpPr>
          <p:spPr>
            <a:xfrm rot="5400000" flipV="1">
              <a:off x="2101273" y="3336637"/>
              <a:ext cx="381000" cy="819727"/>
            </a:xfrm>
            <a:prstGeom prst="straightConnector1">
              <a:avLst/>
            </a:prstGeom>
            <a:ln w="101600">
              <a:solidFill>
                <a:srgbClr val="660066"/>
              </a:solidFill>
              <a:tailEnd type="arrow"/>
            </a:ln>
            <a:effectLst/>
          </p:spPr>
          <p:style>
            <a:lnRef idx="3">
              <a:schemeClr val="dk1"/>
            </a:lnRef>
            <a:fillRef idx="0">
              <a:schemeClr val="dk1"/>
            </a:fillRef>
            <a:effectRef idx="2">
              <a:schemeClr val="dk1"/>
            </a:effectRef>
            <a:fontRef idx="minor">
              <a:schemeClr val="tx1"/>
            </a:fontRef>
          </p:style>
        </p:cxnSp>
        <p:cxnSp>
          <p:nvCxnSpPr>
            <p:cNvPr id="32" name="Straight Arrow Connector 31"/>
            <p:cNvCxnSpPr/>
            <p:nvPr/>
          </p:nvCxnSpPr>
          <p:spPr>
            <a:xfrm flipH="1">
              <a:off x="1443182" y="3556001"/>
              <a:ext cx="438727" cy="196272"/>
            </a:xfrm>
            <a:prstGeom prst="straightConnector1">
              <a:avLst/>
            </a:prstGeom>
            <a:ln w="101600">
              <a:solidFill>
                <a:srgbClr val="660066"/>
              </a:solidFill>
              <a:tailEnd type="arrow"/>
            </a:ln>
            <a:effectLst/>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2105946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399"/>
            <a:ext cx="8229600" cy="1458495"/>
          </a:xfrm>
        </p:spPr>
        <p:txBody>
          <a:bodyPr>
            <a:normAutofit fontScale="90000"/>
          </a:bodyPr>
          <a:lstStyle/>
          <a:p>
            <a:r>
              <a:rPr lang="en-US" dirty="0"/>
              <a:t>Potential, Field, and Induced Dipole Expressions</a:t>
            </a:r>
            <a:br>
              <a:rPr lang="en-US" dirty="0"/>
            </a:b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510699322"/>
              </p:ext>
            </p:extLst>
          </p:nvPr>
        </p:nvGraphicFramePr>
        <p:xfrm>
          <a:off x="826458" y="1560513"/>
          <a:ext cx="7399424" cy="4888050"/>
        </p:xfrm>
        <a:graphic>
          <a:graphicData uri="http://schemas.openxmlformats.org/presentationml/2006/ole">
            <mc:AlternateContent xmlns:mc="http://schemas.openxmlformats.org/markup-compatibility/2006">
              <mc:Choice xmlns:v="urn:schemas-microsoft-com:vml" Requires="v">
                <p:oleObj spid="_x0000_s26802" name="Equation" r:id="rId3" imgW="2882900" imgH="1905000" progId="Equation.DSMT4">
                  <p:embed/>
                </p:oleObj>
              </mc:Choice>
              <mc:Fallback>
                <p:oleObj name="Equation" r:id="rId3" imgW="2882900" imgH="1905000" progId="Equation.DSMT4">
                  <p:embed/>
                  <p:pic>
                    <p:nvPicPr>
                      <p:cNvPr id="0" name=""/>
                      <p:cNvPicPr/>
                      <p:nvPr/>
                    </p:nvPicPr>
                    <p:blipFill>
                      <a:blip r:embed="rId4"/>
                      <a:stretch>
                        <a:fillRect/>
                      </a:stretch>
                    </p:blipFill>
                    <p:spPr>
                      <a:xfrm>
                        <a:off x="826458" y="1560513"/>
                        <a:ext cx="7399424" cy="4888050"/>
                      </a:xfrm>
                      <a:prstGeom prst="rect">
                        <a:avLst/>
                      </a:prstGeom>
                    </p:spPr>
                  </p:pic>
                </p:oleObj>
              </mc:Fallback>
            </mc:AlternateContent>
          </a:graphicData>
        </a:graphic>
      </p:graphicFrame>
    </p:spTree>
    <p:extLst>
      <p:ext uri="{BB962C8B-B14F-4D97-AF65-F5344CB8AC3E}">
        <p14:creationId xmlns:p14="http://schemas.microsoft.com/office/powerpoint/2010/main" val="2330562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p:cNvSpPr txBox="1">
            <a:spLocks/>
          </p:cNvSpPr>
          <p:nvPr/>
        </p:nvSpPr>
        <p:spPr>
          <a:xfrm>
            <a:off x="457200" y="274638"/>
            <a:ext cx="8229600" cy="2087562"/>
          </a:xfrm>
          <a:prstGeom prst="rect">
            <a:avLst/>
          </a:prstGeom>
        </p:spPr>
        <p:txBody>
          <a:bodyPr>
            <a:normAutofit fontScale="82500" lnSpcReduction="10000"/>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dirty="0" smtClean="0"/>
              <a:t>Electrostatic Frame </a:t>
            </a:r>
            <a:r>
              <a:rPr lang="en-US" dirty="0" smtClean="0"/>
              <a:t>Clustering:</a:t>
            </a:r>
            <a:r>
              <a:rPr lang="en-US" dirty="0" smtClean="0"/>
              <a:t/>
            </a:r>
            <a:br>
              <a:rPr lang="en-US" dirty="0" smtClean="0"/>
            </a:br>
            <a:r>
              <a:rPr lang="en-US" sz="4000" i="1" dirty="0" smtClean="0"/>
              <a:t>Taking advantage of a weighted average</a:t>
            </a:r>
            <a:endParaRPr lang="en-US" sz="4000" i="1" dirty="0"/>
          </a:p>
        </p:txBody>
      </p:sp>
      <p:pic>
        <p:nvPicPr>
          <p:cNvPr id="4" name="Picture 3"/>
          <p:cNvPicPr>
            <a:picLocks noChangeAspect="1"/>
          </p:cNvPicPr>
          <p:nvPr/>
        </p:nvPicPr>
        <p:blipFill>
          <a:blip r:embed="rId2"/>
          <a:stretch>
            <a:fillRect/>
          </a:stretch>
        </p:blipFill>
        <p:spPr>
          <a:xfrm>
            <a:off x="152400" y="2565400"/>
            <a:ext cx="2628900" cy="939800"/>
          </a:xfrm>
          <a:prstGeom prst="rect">
            <a:avLst/>
          </a:prstGeom>
        </p:spPr>
      </p:pic>
      <p:pic>
        <p:nvPicPr>
          <p:cNvPr id="5" name="Picture 4"/>
          <p:cNvPicPr>
            <a:picLocks noChangeAspect="1"/>
          </p:cNvPicPr>
          <p:nvPr/>
        </p:nvPicPr>
        <p:blipFill>
          <a:blip r:embed="rId3"/>
          <a:stretch>
            <a:fillRect/>
          </a:stretch>
        </p:blipFill>
        <p:spPr>
          <a:xfrm>
            <a:off x="457200" y="4902200"/>
            <a:ext cx="3035300" cy="1117600"/>
          </a:xfrm>
          <a:prstGeom prst="rect">
            <a:avLst/>
          </a:prstGeom>
        </p:spPr>
      </p:pic>
      <p:pic>
        <p:nvPicPr>
          <p:cNvPr id="6" name="Picture 5"/>
          <p:cNvPicPr>
            <a:picLocks noChangeAspect="1"/>
          </p:cNvPicPr>
          <p:nvPr/>
        </p:nvPicPr>
        <p:blipFill>
          <a:blip r:embed="rId4"/>
          <a:stretch>
            <a:fillRect/>
          </a:stretch>
        </p:blipFill>
        <p:spPr>
          <a:xfrm>
            <a:off x="3060700" y="2477911"/>
            <a:ext cx="6007100" cy="1231900"/>
          </a:xfrm>
          <a:prstGeom prst="rect">
            <a:avLst/>
          </a:prstGeom>
        </p:spPr>
      </p:pic>
      <p:sp>
        <p:nvSpPr>
          <p:cNvPr id="7" name="Rectangle 6"/>
          <p:cNvSpPr/>
          <p:nvPr/>
        </p:nvSpPr>
        <p:spPr>
          <a:xfrm>
            <a:off x="1828800" y="2477911"/>
            <a:ext cx="952500" cy="1231900"/>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a:stCxn id="7" idx="2"/>
          </p:cNvCxnSpPr>
          <p:nvPr/>
        </p:nvCxnSpPr>
        <p:spPr>
          <a:xfrm flipH="1">
            <a:off x="2286000" y="3709811"/>
            <a:ext cx="19050" cy="1090789"/>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5"/>
          <a:stretch>
            <a:fillRect/>
          </a:stretch>
        </p:blipFill>
        <p:spPr>
          <a:xfrm>
            <a:off x="4330700" y="4813300"/>
            <a:ext cx="4330700" cy="1206500"/>
          </a:xfrm>
          <a:prstGeom prst="rect">
            <a:avLst/>
          </a:prstGeom>
        </p:spPr>
      </p:pic>
    </p:spTree>
    <p:extLst>
      <p:ext uri="{BB962C8B-B14F-4D97-AF65-F5344CB8AC3E}">
        <p14:creationId xmlns:p14="http://schemas.microsoft.com/office/powerpoint/2010/main" val="13649802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07327" y="1060990"/>
            <a:ext cx="7729346" cy="5797010"/>
          </a:xfrm>
          <a:prstGeom prst="rect">
            <a:avLst/>
          </a:prstGeom>
        </p:spPr>
      </p:pic>
      <p:sp>
        <p:nvSpPr>
          <p:cNvPr id="7" name="Title 6"/>
          <p:cNvSpPr>
            <a:spLocks noGrp="1"/>
          </p:cNvSpPr>
          <p:nvPr>
            <p:ph type="title"/>
          </p:nvPr>
        </p:nvSpPr>
        <p:spPr/>
        <p:txBody>
          <a:bodyPr>
            <a:normAutofit fontScale="90000"/>
          </a:bodyPr>
          <a:lstStyle/>
          <a:p>
            <a:r>
              <a:rPr lang="en-US" dirty="0"/>
              <a:t>Electrostatic Frame Clustering:</a:t>
            </a:r>
            <a:br>
              <a:rPr lang="en-US" dirty="0"/>
            </a:br>
            <a:r>
              <a:rPr lang="en-US" i="1" dirty="0"/>
              <a:t>Taking advantage of a weighted average</a:t>
            </a:r>
            <a:br>
              <a:rPr lang="en-US" i="1" dirty="0"/>
            </a:br>
            <a:endParaRPr lang="en-US" dirty="0"/>
          </a:p>
        </p:txBody>
      </p:sp>
    </p:spTree>
    <p:extLst>
      <p:ext uri="{BB962C8B-B14F-4D97-AF65-F5344CB8AC3E}">
        <p14:creationId xmlns:p14="http://schemas.microsoft.com/office/powerpoint/2010/main" val="2165584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37739" y="-160187"/>
            <a:ext cx="8229600" cy="1018331"/>
          </a:xfrm>
        </p:spPr>
        <p:txBody>
          <a:bodyPr/>
          <a:lstStyle/>
          <a:p>
            <a:r>
              <a:rPr lang="en-US" dirty="0" smtClean="0"/>
              <a:t>MD: sampling methods</a:t>
            </a:r>
            <a:endParaRPr lang="en-US" dirty="0"/>
          </a:p>
        </p:txBody>
      </p:sp>
      <p:grpSp>
        <p:nvGrpSpPr>
          <p:cNvPr id="3" name="Group 2"/>
          <p:cNvGrpSpPr/>
          <p:nvPr/>
        </p:nvGrpSpPr>
        <p:grpSpPr>
          <a:xfrm>
            <a:off x="2993344" y="1198157"/>
            <a:ext cx="3056249" cy="2362200"/>
            <a:chOff x="5374589" y="1819078"/>
            <a:chExt cx="3056249" cy="2362200"/>
          </a:xfrm>
        </p:grpSpPr>
        <p:grpSp>
          <p:nvGrpSpPr>
            <p:cNvPr id="4" name="Group 3"/>
            <p:cNvGrpSpPr/>
            <p:nvPr/>
          </p:nvGrpSpPr>
          <p:grpSpPr>
            <a:xfrm>
              <a:off x="5374589" y="1819078"/>
              <a:ext cx="3056249" cy="2362200"/>
              <a:chOff x="3120766" y="1930401"/>
              <a:chExt cx="3056249" cy="2362200"/>
            </a:xfrm>
          </p:grpSpPr>
          <p:grpSp>
            <p:nvGrpSpPr>
              <p:cNvPr id="9" name="Group 8"/>
              <p:cNvGrpSpPr/>
              <p:nvPr/>
            </p:nvGrpSpPr>
            <p:grpSpPr>
              <a:xfrm>
                <a:off x="3120766" y="1930401"/>
                <a:ext cx="3056249" cy="2362200"/>
                <a:chOff x="5334000" y="1981200"/>
                <a:chExt cx="3056249" cy="2362200"/>
              </a:xfrm>
            </p:grpSpPr>
            <p:pic>
              <p:nvPicPr>
                <p:cNvPr id="11" name="Picture 1"/>
                <p:cNvPicPr>
                  <a:picLocks noChangeAspect="1" noChangeArrowheads="1"/>
                </p:cNvPicPr>
                <p:nvPr/>
              </p:nvPicPr>
              <p:blipFill>
                <a:blip r:embed="rId3" cstate="print"/>
                <a:srcRect/>
                <a:stretch>
                  <a:fillRect/>
                </a:stretch>
              </p:blipFill>
              <p:spPr bwMode="auto">
                <a:xfrm>
                  <a:off x="5334000" y="1981200"/>
                  <a:ext cx="3056249" cy="2362200"/>
                </a:xfrm>
                <a:prstGeom prst="rect">
                  <a:avLst/>
                </a:prstGeom>
                <a:noFill/>
                <a:ln w="9525">
                  <a:noFill/>
                  <a:miter lim="800000"/>
                  <a:headEnd/>
                  <a:tailEnd/>
                </a:ln>
                <a:effectLst/>
              </p:spPr>
            </p:pic>
            <p:sp>
              <p:nvSpPr>
                <p:cNvPr id="12" name="TextBox 11"/>
                <p:cNvSpPr txBox="1"/>
                <p:nvPr/>
              </p:nvSpPr>
              <p:spPr>
                <a:xfrm>
                  <a:off x="6858000" y="2951419"/>
                  <a:ext cx="418116" cy="307777"/>
                </a:xfrm>
                <a:prstGeom prst="rect">
                  <a:avLst/>
                </a:prstGeom>
                <a:noFill/>
              </p:spPr>
              <p:txBody>
                <a:bodyPr wrap="none" rtlCol="0">
                  <a:spAutoFit/>
                </a:bodyPr>
                <a:lstStyle/>
                <a:p>
                  <a:r>
                    <a:rPr lang="en-US" sz="1400" dirty="0" smtClean="0">
                      <a:latin typeface="Arial"/>
                      <a:cs typeface="Arial"/>
                    </a:rPr>
                    <a:t>Cα</a:t>
                  </a:r>
                  <a:endParaRPr lang="en-US" sz="1400" dirty="0">
                    <a:latin typeface="Arial"/>
                    <a:cs typeface="Arial"/>
                  </a:endParaRPr>
                </a:p>
              </p:txBody>
            </p:sp>
            <p:sp>
              <p:nvSpPr>
                <p:cNvPr id="13" name="TextBox 12"/>
                <p:cNvSpPr txBox="1"/>
                <p:nvPr/>
              </p:nvSpPr>
              <p:spPr>
                <a:xfrm>
                  <a:off x="6451288" y="3502784"/>
                  <a:ext cx="417590" cy="307777"/>
                </a:xfrm>
                <a:prstGeom prst="rect">
                  <a:avLst/>
                </a:prstGeom>
                <a:noFill/>
              </p:spPr>
              <p:txBody>
                <a:bodyPr wrap="none" rtlCol="0">
                  <a:spAutoFit/>
                </a:bodyPr>
                <a:lstStyle/>
                <a:p>
                  <a:r>
                    <a:rPr lang="en-US" sz="1400" dirty="0" smtClean="0">
                      <a:latin typeface="Arial"/>
                      <a:cs typeface="Arial"/>
                    </a:rPr>
                    <a:t>Cβ</a:t>
                  </a:r>
                  <a:endParaRPr lang="en-US" sz="1400" dirty="0">
                    <a:latin typeface="Arial"/>
                    <a:cs typeface="Arial"/>
                  </a:endParaRPr>
                </a:p>
              </p:txBody>
            </p:sp>
            <p:sp>
              <p:nvSpPr>
                <p:cNvPr id="14" name="TextBox 13"/>
                <p:cNvSpPr txBox="1"/>
                <p:nvPr/>
              </p:nvSpPr>
              <p:spPr>
                <a:xfrm>
                  <a:off x="5630038" y="3261842"/>
                  <a:ext cx="394183" cy="307777"/>
                </a:xfrm>
                <a:prstGeom prst="rect">
                  <a:avLst/>
                </a:prstGeom>
                <a:noFill/>
              </p:spPr>
              <p:txBody>
                <a:bodyPr wrap="none" rtlCol="0">
                  <a:spAutoFit/>
                </a:bodyPr>
                <a:lstStyle/>
                <a:p>
                  <a:r>
                    <a:rPr lang="en-US" sz="1400" dirty="0" err="1" smtClean="0">
                      <a:latin typeface="Arial"/>
                      <a:cs typeface="Arial"/>
                    </a:rPr>
                    <a:t>Sγ</a:t>
                  </a:r>
                  <a:endParaRPr lang="en-US" sz="1400" dirty="0">
                    <a:latin typeface="Arial"/>
                    <a:cs typeface="Arial"/>
                  </a:endParaRPr>
                </a:p>
              </p:txBody>
            </p:sp>
            <p:sp>
              <p:nvSpPr>
                <p:cNvPr id="15" name="TextBox 14"/>
                <p:cNvSpPr txBox="1"/>
                <p:nvPr/>
              </p:nvSpPr>
              <p:spPr>
                <a:xfrm>
                  <a:off x="5548061" y="2590800"/>
                  <a:ext cx="414259" cy="307777"/>
                </a:xfrm>
                <a:prstGeom prst="rect">
                  <a:avLst/>
                </a:prstGeom>
                <a:noFill/>
              </p:spPr>
              <p:txBody>
                <a:bodyPr wrap="none" rtlCol="0">
                  <a:spAutoFit/>
                </a:bodyPr>
                <a:lstStyle/>
                <a:p>
                  <a:r>
                    <a:rPr lang="en-US" sz="1400" dirty="0" err="1" smtClean="0">
                      <a:latin typeface="Arial"/>
                      <a:cs typeface="Arial"/>
                    </a:rPr>
                    <a:t>C</a:t>
                  </a:r>
                  <a:r>
                    <a:rPr lang="en-US" sz="1400" dirty="0" err="1" smtClean="0">
                      <a:latin typeface="Arial"/>
                      <a:cs typeface="Arial"/>
                      <a:sym typeface="Symbol"/>
                    </a:rPr>
                    <a:t>δ</a:t>
                  </a:r>
                  <a:endParaRPr lang="en-US" sz="1400" dirty="0">
                    <a:latin typeface="Arial"/>
                    <a:cs typeface="Arial"/>
                  </a:endParaRPr>
                </a:p>
              </p:txBody>
            </p:sp>
          </p:grpSp>
          <p:sp>
            <p:nvSpPr>
              <p:cNvPr id="10" name="TextBox 9"/>
              <p:cNvSpPr txBox="1"/>
              <p:nvPr/>
            </p:nvSpPr>
            <p:spPr>
              <a:xfrm>
                <a:off x="5135258" y="3138258"/>
                <a:ext cx="314321" cy="307777"/>
              </a:xfrm>
              <a:prstGeom prst="rect">
                <a:avLst/>
              </a:prstGeom>
              <a:noFill/>
            </p:spPr>
            <p:txBody>
              <a:bodyPr wrap="none" rtlCol="0">
                <a:spAutoFit/>
              </a:bodyPr>
              <a:lstStyle/>
              <a:p>
                <a:r>
                  <a:rPr lang="en-US" sz="1400" dirty="0">
                    <a:latin typeface="Arial"/>
                    <a:cs typeface="Arial"/>
                  </a:rPr>
                  <a:t>N</a:t>
                </a:r>
              </a:p>
            </p:txBody>
          </p:sp>
        </p:grpSp>
        <p:sp>
          <p:nvSpPr>
            <p:cNvPr id="5" name="Curved Right Arrow 4"/>
            <p:cNvSpPr/>
            <p:nvPr/>
          </p:nvSpPr>
          <p:spPr>
            <a:xfrm rot="12723117">
              <a:off x="6250869" y="3091745"/>
              <a:ext cx="211805" cy="541785"/>
            </a:xfrm>
            <a:prstGeom prst="curvedRightArrow">
              <a:avLst/>
            </a:prstGeom>
            <a:solidFill>
              <a:schemeClr val="tx1"/>
            </a:solidFill>
            <a:ln>
              <a:noFill/>
            </a:ln>
            <a:scene3d>
              <a:camera prst="orthographicFront">
                <a:rot lat="0" lon="0" rev="102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urved Right Arrow 5"/>
            <p:cNvSpPr/>
            <p:nvPr/>
          </p:nvSpPr>
          <p:spPr>
            <a:xfrm rot="12723117">
              <a:off x="6792263" y="2958095"/>
              <a:ext cx="211805" cy="541785"/>
            </a:xfrm>
            <a:prstGeom prst="curvedRightArrow">
              <a:avLst/>
            </a:prstGeom>
            <a:solidFill>
              <a:schemeClr val="tx1"/>
            </a:solidFill>
            <a:ln>
              <a:noFill/>
            </a:ln>
            <a:scene3d>
              <a:camera prst="orthographicFront">
                <a:rot lat="0" lon="0" rev="522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5979883" y="3453925"/>
              <a:ext cx="464741" cy="461665"/>
            </a:xfrm>
            <a:prstGeom prst="rect">
              <a:avLst/>
            </a:prstGeom>
            <a:noFill/>
          </p:spPr>
          <p:txBody>
            <a:bodyPr wrap="none" rtlCol="0">
              <a:spAutoFit/>
            </a:bodyPr>
            <a:lstStyle/>
            <a:p>
              <a:pPr marL="0" lvl="1"/>
              <a:r>
                <a:rPr lang="en-US" sz="2400" dirty="0" smtClean="0"/>
                <a:t>χ</a:t>
              </a:r>
              <a:r>
                <a:rPr lang="en-US" sz="2400" baseline="-25000" dirty="0" smtClean="0"/>
                <a:t>2</a:t>
              </a:r>
            </a:p>
          </p:txBody>
        </p:sp>
        <p:sp>
          <p:nvSpPr>
            <p:cNvPr id="8" name="TextBox 7"/>
            <p:cNvSpPr txBox="1"/>
            <p:nvPr/>
          </p:nvSpPr>
          <p:spPr>
            <a:xfrm>
              <a:off x="7024130" y="3247309"/>
              <a:ext cx="466794" cy="461665"/>
            </a:xfrm>
            <a:prstGeom prst="rect">
              <a:avLst/>
            </a:prstGeom>
            <a:noFill/>
          </p:spPr>
          <p:txBody>
            <a:bodyPr wrap="none" rtlCol="0">
              <a:spAutoFit/>
            </a:bodyPr>
            <a:lstStyle/>
            <a:p>
              <a:pPr marL="0" lvl="1"/>
              <a:r>
                <a:rPr lang="en-US" sz="2400" dirty="0" smtClean="0"/>
                <a:t>χ</a:t>
              </a:r>
              <a:r>
                <a:rPr lang="en-US" sz="2400" baseline="-25000" dirty="0" smtClean="0"/>
                <a:t>1</a:t>
              </a:r>
            </a:p>
          </p:txBody>
        </p:sp>
      </p:grpSp>
      <p:pic>
        <p:nvPicPr>
          <p:cNvPr id="27" name="Picture 26"/>
          <p:cNvPicPr>
            <a:picLocks noChangeAspect="1"/>
          </p:cNvPicPr>
          <p:nvPr/>
        </p:nvPicPr>
        <p:blipFill>
          <a:blip r:embed="rId4">
            <a:extLst>
              <a:ext uri="{BEBA8EAE-BF5A-486C-A8C5-ECC9F3942E4B}">
                <a14:imgProps xmlns:a14="http://schemas.microsoft.com/office/drawing/2010/main">
                  <a14:imgLayer r:embed="rId5">
                    <a14:imgEffect>
                      <a14:backgroundRemoval t="0" b="98282" l="716" r="100000"/>
                    </a14:imgEffect>
                  </a14:imgLayer>
                </a14:imgProps>
              </a:ext>
            </a:extLst>
          </a:blip>
          <a:stretch>
            <a:fillRect/>
          </a:stretch>
        </p:blipFill>
        <p:spPr>
          <a:xfrm>
            <a:off x="495966" y="4001931"/>
            <a:ext cx="2743200" cy="2856069"/>
          </a:xfrm>
          <a:prstGeom prst="rect">
            <a:avLst/>
          </a:prstGeom>
        </p:spPr>
      </p:pic>
      <p:pic>
        <p:nvPicPr>
          <p:cNvPr id="28" name="Picture 27"/>
          <p:cNvPicPr>
            <a:picLocks noChangeAspect="1"/>
          </p:cNvPicPr>
          <p:nvPr/>
        </p:nvPicPr>
        <p:blipFill>
          <a:blip r:embed="rId6">
            <a:extLst>
              <a:ext uri="{BEBA8EAE-BF5A-486C-A8C5-ECC9F3942E4B}">
                <a14:imgProps xmlns:a14="http://schemas.microsoft.com/office/drawing/2010/main">
                  <a14:imgLayer r:embed="rId7">
                    <a14:imgEffect>
                      <a14:backgroundRemoval t="0" b="100000" l="0" r="100000"/>
                    </a14:imgEffect>
                  </a14:imgLayer>
                </a14:imgProps>
              </a:ext>
            </a:extLst>
          </a:blip>
          <a:stretch>
            <a:fillRect/>
          </a:stretch>
        </p:blipFill>
        <p:spPr>
          <a:xfrm>
            <a:off x="5924139" y="3798717"/>
            <a:ext cx="2743200" cy="2879642"/>
          </a:xfrm>
          <a:prstGeom prst="rect">
            <a:avLst/>
          </a:prstGeom>
        </p:spPr>
      </p:pic>
      <p:sp>
        <p:nvSpPr>
          <p:cNvPr id="30" name="Bent Arrow 29"/>
          <p:cNvSpPr/>
          <p:nvPr/>
        </p:nvSpPr>
        <p:spPr>
          <a:xfrm rot="10800000">
            <a:off x="3268683" y="3654888"/>
            <a:ext cx="1281254" cy="1802907"/>
          </a:xfrm>
          <a:prstGeom prst="bentArrow">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Bent Arrow 30"/>
          <p:cNvSpPr/>
          <p:nvPr/>
        </p:nvSpPr>
        <p:spPr>
          <a:xfrm rot="10800000">
            <a:off x="4244733" y="3669984"/>
            <a:ext cx="1281254" cy="1802907"/>
          </a:xfrm>
          <a:prstGeom prst="bentArrow">
            <a:avLst/>
          </a:prstGeom>
          <a:solidFill>
            <a:srgbClr val="FF0000"/>
          </a:solidFill>
          <a:ln>
            <a:noFill/>
          </a:ln>
          <a:effectLst>
            <a:outerShdw blurRad="40000" dist="23000" dir="5400000" rotWithShape="0">
              <a:srgbClr val="000000">
                <a:alpha val="35000"/>
              </a:srgbClr>
            </a:outerShdw>
          </a:effectLst>
          <a:scene3d>
            <a:camera prst="orthographicFront">
              <a:rot lat="0" lon="10800000" rev="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5" name="TextBox 24"/>
          <p:cNvSpPr txBox="1"/>
          <p:nvPr/>
        </p:nvSpPr>
        <p:spPr>
          <a:xfrm>
            <a:off x="541135" y="1568212"/>
            <a:ext cx="1423136" cy="1200328"/>
          </a:xfrm>
          <a:prstGeom prst="rect">
            <a:avLst/>
          </a:prstGeom>
          <a:noFill/>
        </p:spPr>
        <p:txBody>
          <a:bodyPr wrap="none" rtlCol="0">
            <a:spAutoFit/>
          </a:bodyPr>
          <a:lstStyle/>
          <a:p>
            <a:r>
              <a:rPr lang="en-US" sz="2400" b="1" u="sng" dirty="0" smtClean="0">
                <a:solidFill>
                  <a:srgbClr val="753E3E"/>
                </a:solidFill>
              </a:rPr>
              <a:t>Old (1D)</a:t>
            </a:r>
          </a:p>
          <a:p>
            <a:pPr marL="342900" lvl="1" indent="-342900">
              <a:buFont typeface="Arial"/>
              <a:buChar char="•"/>
            </a:pPr>
            <a:r>
              <a:rPr lang="en-US" sz="2400" dirty="0" smtClean="0"/>
              <a:t>χ</a:t>
            </a:r>
            <a:r>
              <a:rPr lang="en-US" sz="2400" baseline="-25000" dirty="0" smtClean="0"/>
              <a:t>1</a:t>
            </a:r>
          </a:p>
          <a:p>
            <a:pPr marL="342900" lvl="1" indent="-342900">
              <a:buFont typeface="Arial"/>
              <a:buChar char="•"/>
            </a:pPr>
            <a:r>
              <a:rPr lang="en-US" sz="2400" dirty="0" smtClean="0"/>
              <a:t>18 ns</a:t>
            </a:r>
            <a:endParaRPr lang="en-US" sz="2400" dirty="0"/>
          </a:p>
        </p:txBody>
      </p:sp>
      <p:sp>
        <p:nvSpPr>
          <p:cNvPr id="26" name="TextBox 25"/>
          <p:cNvSpPr txBox="1"/>
          <p:nvPr/>
        </p:nvSpPr>
        <p:spPr>
          <a:xfrm>
            <a:off x="7008815" y="1568212"/>
            <a:ext cx="1542910" cy="1200328"/>
          </a:xfrm>
          <a:prstGeom prst="rect">
            <a:avLst/>
          </a:prstGeom>
          <a:noFill/>
        </p:spPr>
        <p:txBody>
          <a:bodyPr wrap="none" rtlCol="0">
            <a:spAutoFit/>
          </a:bodyPr>
          <a:lstStyle/>
          <a:p>
            <a:r>
              <a:rPr lang="en-US" sz="2400" b="1" u="sng" dirty="0" smtClean="0">
                <a:solidFill>
                  <a:srgbClr val="753E3E"/>
                </a:solidFill>
              </a:rPr>
              <a:t>New (2D)</a:t>
            </a:r>
          </a:p>
          <a:p>
            <a:pPr marL="342900" lvl="1" indent="-342900">
              <a:buFont typeface="Arial"/>
              <a:buChar char="•"/>
            </a:pPr>
            <a:r>
              <a:rPr lang="en-US" sz="2400" dirty="0" smtClean="0"/>
              <a:t>χ</a:t>
            </a:r>
            <a:r>
              <a:rPr lang="en-US" sz="2400" baseline="-25000" dirty="0" smtClean="0"/>
              <a:t>1</a:t>
            </a:r>
            <a:r>
              <a:rPr lang="en-US" sz="2400" dirty="0" smtClean="0"/>
              <a:t> + χ</a:t>
            </a:r>
            <a:r>
              <a:rPr lang="en-US" sz="2400" baseline="-25000" dirty="0" smtClean="0"/>
              <a:t>2</a:t>
            </a:r>
            <a:endParaRPr lang="en-US" sz="2400" dirty="0"/>
          </a:p>
          <a:p>
            <a:pPr marL="342900" lvl="1" indent="-342900">
              <a:buFont typeface="Arial"/>
              <a:buChar char="•"/>
            </a:pPr>
            <a:r>
              <a:rPr lang="en-US" sz="2400" dirty="0" smtClean="0"/>
              <a:t>57.6 ns</a:t>
            </a:r>
            <a:endParaRPr lang="en-US" sz="2400" baseline="-25000" dirty="0"/>
          </a:p>
        </p:txBody>
      </p:sp>
    </p:spTree>
    <p:extLst>
      <p:ext uri="{BB962C8B-B14F-4D97-AF65-F5344CB8AC3E}">
        <p14:creationId xmlns:p14="http://schemas.microsoft.com/office/powerpoint/2010/main" val="18786374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Study Protein Electrostatics?</a:t>
            </a:r>
            <a:endParaRPr lang="en-US" dirty="0"/>
          </a:p>
        </p:txBody>
      </p:sp>
      <p:grpSp>
        <p:nvGrpSpPr>
          <p:cNvPr id="29" name="Group 28"/>
          <p:cNvGrpSpPr/>
          <p:nvPr/>
        </p:nvGrpSpPr>
        <p:grpSpPr>
          <a:xfrm>
            <a:off x="1060130" y="1150931"/>
            <a:ext cx="7543525" cy="5978021"/>
            <a:chOff x="282946" y="-227386"/>
            <a:chExt cx="9206011" cy="7295493"/>
          </a:xfrm>
        </p:grpSpPr>
        <p:pic>
          <p:nvPicPr>
            <p:cNvPr id="30" name="Picture 29" descr="N54C+Rap_E30_K31_color.png"/>
            <p:cNvPicPr>
              <a:picLocks noChangeAspect="1"/>
            </p:cNvPicPr>
            <p:nvPr/>
          </p:nvPicPr>
          <p:blipFill>
            <a:blip r:embed="rId3"/>
            <a:stretch>
              <a:fillRect/>
            </a:stretch>
          </p:blipFill>
          <p:spPr>
            <a:xfrm>
              <a:off x="282946" y="238195"/>
              <a:ext cx="4855353" cy="5872400"/>
            </a:xfrm>
            <a:prstGeom prst="rect">
              <a:avLst/>
            </a:prstGeom>
          </p:spPr>
        </p:pic>
        <p:pic>
          <p:nvPicPr>
            <p:cNvPr id="31" name="Picture 30" descr="Ral.png"/>
            <p:cNvPicPr>
              <a:picLocks noChangeAspect="1"/>
            </p:cNvPicPr>
            <p:nvPr/>
          </p:nvPicPr>
          <p:blipFill rotWithShape="1">
            <a:blip r:embed="rId4">
              <a:extLst>
                <a:ext uri="{28A0092B-C50C-407E-A947-70E740481C1C}">
                  <a14:useLocalDpi xmlns:a14="http://schemas.microsoft.com/office/drawing/2010/main" val="0"/>
                </a:ext>
              </a:extLst>
            </a:blip>
            <a:srcRect l="28671" r="29914"/>
            <a:stretch/>
          </p:blipFill>
          <p:spPr>
            <a:xfrm>
              <a:off x="4567627" y="2953307"/>
              <a:ext cx="3105462" cy="4114800"/>
            </a:xfrm>
            <a:prstGeom prst="rect">
              <a:avLst/>
            </a:prstGeom>
          </p:spPr>
        </p:pic>
        <p:pic>
          <p:nvPicPr>
            <p:cNvPr id="32" name="Picture 31" descr="Rap.png"/>
            <p:cNvPicPr>
              <a:picLocks noChangeAspect="1"/>
            </p:cNvPicPr>
            <p:nvPr/>
          </p:nvPicPr>
          <p:blipFill rotWithShape="1">
            <a:blip r:embed="rId5">
              <a:extLst>
                <a:ext uri="{28A0092B-C50C-407E-A947-70E740481C1C}">
                  <a14:useLocalDpi xmlns:a14="http://schemas.microsoft.com/office/drawing/2010/main" val="0"/>
                </a:ext>
              </a:extLst>
            </a:blip>
            <a:srcRect l="26888" r="37050"/>
            <a:stretch/>
          </p:blipFill>
          <p:spPr>
            <a:xfrm>
              <a:off x="4602586" y="-227386"/>
              <a:ext cx="2704142" cy="4114800"/>
            </a:xfrm>
            <a:prstGeom prst="rect">
              <a:avLst/>
            </a:prstGeom>
          </p:spPr>
        </p:pic>
        <p:sp>
          <p:nvSpPr>
            <p:cNvPr id="33" name="Rectangle 32"/>
            <p:cNvSpPr/>
            <p:nvPr/>
          </p:nvSpPr>
          <p:spPr>
            <a:xfrm>
              <a:off x="8016624" y="477686"/>
              <a:ext cx="349564" cy="5755535"/>
            </a:xfrm>
            <a:prstGeom prst="rect">
              <a:avLst/>
            </a:prstGeom>
            <a:gradFill flip="none" rotWithShape="1">
              <a:gsLst>
                <a:gs pos="0">
                  <a:srgbClr val="FF0000"/>
                </a:gs>
                <a:gs pos="100000">
                  <a:srgbClr val="0000FF"/>
                </a:gs>
                <a:gs pos="50000">
                  <a:schemeClr val="bg1"/>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TextBox 33"/>
            <p:cNvSpPr txBox="1"/>
            <p:nvPr/>
          </p:nvSpPr>
          <p:spPr>
            <a:xfrm>
              <a:off x="7566626" y="108354"/>
              <a:ext cx="1922331" cy="450728"/>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 +</a:t>
              </a:r>
              <a:r>
                <a:rPr lang="en-US" b="1" dirty="0" smtClean="0">
                  <a:latin typeface="Arial"/>
                  <a:cs typeface="Arial"/>
                </a:rPr>
                <a:t>25 </a:t>
              </a:r>
              <a:r>
                <a:rPr lang="en-US" b="1" dirty="0" smtClean="0">
                  <a:latin typeface="Arial"/>
                  <a:cs typeface="Arial"/>
                </a:rPr>
                <a:t>MV/cm</a:t>
              </a:r>
            </a:p>
          </p:txBody>
        </p:sp>
        <p:sp>
          <p:nvSpPr>
            <p:cNvPr id="35" name="TextBox 34"/>
            <p:cNvSpPr txBox="1"/>
            <p:nvPr/>
          </p:nvSpPr>
          <p:spPr>
            <a:xfrm>
              <a:off x="7528191" y="6246622"/>
              <a:ext cx="1852990" cy="450728"/>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 </a:t>
              </a:r>
              <a:r>
                <a:rPr lang="en-US" b="1" dirty="0" smtClean="0">
                  <a:latin typeface="Arial"/>
                  <a:cs typeface="Arial"/>
                </a:rPr>
                <a:t>-</a:t>
              </a:r>
              <a:r>
                <a:rPr lang="en-US" b="1" dirty="0" smtClean="0">
                  <a:latin typeface="Arial"/>
                  <a:cs typeface="Arial"/>
                </a:rPr>
                <a:t>25 MV/cm</a:t>
              </a:r>
            </a:p>
          </p:txBody>
        </p:sp>
        <p:sp>
          <p:nvSpPr>
            <p:cNvPr id="36" name="Oval 35"/>
            <p:cNvSpPr/>
            <p:nvPr/>
          </p:nvSpPr>
          <p:spPr>
            <a:xfrm>
              <a:off x="1147379" y="2627939"/>
              <a:ext cx="2986689" cy="2155586"/>
            </a:xfrm>
            <a:prstGeom prst="ellipse">
              <a:avLst/>
            </a:prstGeom>
            <a:gradFill flip="none" rotWithShape="1">
              <a:gsLst>
                <a:gs pos="0">
                  <a:schemeClr val="tx1">
                    <a:lumMod val="50000"/>
                    <a:lumOff val="50000"/>
                    <a:alpha val="43000"/>
                  </a:schemeClr>
                </a:gs>
                <a:gs pos="100000">
                  <a:srgbClr val="FFFFFF">
                    <a:alpha val="43000"/>
                  </a:srgbClr>
                </a:gs>
              </a:gsLst>
              <a:lin ang="6000000" scaled="0"/>
              <a:tileRect/>
            </a:gradFill>
            <a:ln>
              <a:noFill/>
            </a:ln>
            <a:effectLst/>
            <a:scene3d>
              <a:camera prst="orthographicFront">
                <a:rot lat="6000000" lon="0" rev="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39" name="AutoShape 15"/>
          <p:cNvSpPr>
            <a:spLocks noChangeArrowheads="1"/>
          </p:cNvSpPr>
          <p:nvPr/>
        </p:nvSpPr>
        <p:spPr bwMode="auto">
          <a:xfrm>
            <a:off x="3936917" y="3965343"/>
            <a:ext cx="1325563" cy="238125"/>
          </a:xfrm>
          <a:prstGeom prst="curvedUpArrow">
            <a:avLst>
              <a:gd name="adj1" fmla="val 111333"/>
              <a:gd name="adj2" fmla="val 222667"/>
              <a:gd name="adj3" fmla="val 48361"/>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sp>
        <p:nvSpPr>
          <p:cNvPr id="40" name="AutoShape 16"/>
          <p:cNvSpPr>
            <a:spLocks noChangeArrowheads="1"/>
          </p:cNvSpPr>
          <p:nvPr/>
        </p:nvSpPr>
        <p:spPr bwMode="auto">
          <a:xfrm rot="10800000" flipH="1">
            <a:off x="3936917" y="4319356"/>
            <a:ext cx="1274763" cy="212725"/>
          </a:xfrm>
          <a:prstGeom prst="curvedUpArrow">
            <a:avLst>
              <a:gd name="adj1" fmla="val 119851"/>
              <a:gd name="adj2" fmla="val 239702"/>
              <a:gd name="adj3" fmla="val 48361"/>
            </a:avLst>
          </a:prstGeom>
          <a:solidFill>
            <a:schemeClr val="tx1"/>
          </a:solidFill>
          <a:ln w="9525">
            <a:solidFill>
              <a:schemeClr val="tx1"/>
            </a:solidFill>
            <a:miter lim="800000"/>
            <a:headEnd/>
            <a:tailEnd/>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358550681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549275" y="107576"/>
            <a:ext cx="8042276" cy="1336956"/>
          </a:xfrm>
          <a:prstGeom prst="rect">
            <a:avLst/>
          </a:prstGeom>
        </p:spPr>
        <p:txBody>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2D-WHAM</a:t>
            </a:r>
            <a:endParaRPr lang="en-US" dirty="0"/>
          </a:p>
        </p:txBody>
      </p:sp>
      <p:sp>
        <p:nvSpPr>
          <p:cNvPr id="3" name="Content Placeholder 2"/>
          <p:cNvSpPr txBox="1">
            <a:spLocks/>
          </p:cNvSpPr>
          <p:nvPr/>
        </p:nvSpPr>
        <p:spPr>
          <a:xfrm>
            <a:off x="549275" y="1600200"/>
            <a:ext cx="8042276" cy="52578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457200" indent="-457200">
              <a:buFont typeface="+mj-lt"/>
              <a:buAutoNum type="arabicPeriod"/>
            </a:pPr>
            <a:r>
              <a:rPr lang="en-US" dirty="0" smtClean="0"/>
              <a:t>Convert 2D-problem to 1D-problem</a:t>
            </a:r>
          </a:p>
          <a:p>
            <a:pPr marL="793750" lvl="1" indent="-457200"/>
            <a:r>
              <a:rPr lang="en-US" dirty="0" smtClean="0"/>
              <a:t>Bin(0,0)=0, Bin(0,1)=1, … </a:t>
            </a:r>
          </a:p>
          <a:p>
            <a:pPr marL="793750" lvl="1" indent="-457200"/>
            <a:endParaRPr lang="en-US" dirty="0" smtClean="0"/>
          </a:p>
          <a:p>
            <a:pPr marL="336550" lvl="1" indent="0">
              <a:buFont typeface="Courier New" pitchFamily="49" charset="0"/>
              <a:buNone/>
            </a:pPr>
            <a:endParaRPr lang="en-US" dirty="0" smtClean="0"/>
          </a:p>
          <a:p>
            <a:pPr marL="336550" lvl="1" indent="0">
              <a:buFont typeface="Courier New" pitchFamily="49" charset="0"/>
              <a:buNone/>
            </a:pPr>
            <a:endParaRPr lang="en-US" dirty="0" smtClean="0"/>
          </a:p>
          <a:p>
            <a:pPr marL="793750" lvl="1" indent="-457200"/>
            <a:r>
              <a:rPr lang="en-US" dirty="0" smtClean="0"/>
              <a:t>For 72x72 5</a:t>
            </a:r>
            <a:r>
              <a:rPr lang="en-US" baseline="30000" dirty="0" smtClean="0"/>
              <a:t>o</a:t>
            </a:r>
            <a:r>
              <a:rPr lang="en-US" dirty="0" smtClean="0"/>
              <a:t> bins, 5184 total bins</a:t>
            </a:r>
          </a:p>
          <a:p>
            <a:pPr marL="457200" indent="-457200">
              <a:buFont typeface="+mj-lt"/>
              <a:buAutoNum type="arabicPeriod"/>
            </a:pPr>
            <a:r>
              <a:rPr lang="en-US" dirty="0" smtClean="0"/>
              <a:t>Convert 1D python script to </a:t>
            </a:r>
            <a:r>
              <a:rPr lang="en-US" dirty="0"/>
              <a:t>C</a:t>
            </a:r>
            <a:r>
              <a:rPr lang="en-US" dirty="0" smtClean="0"/>
              <a:t>+</a:t>
            </a:r>
            <a:r>
              <a:rPr lang="en-US" dirty="0" smtClean="0"/>
              <a:t>+ </a:t>
            </a:r>
          </a:p>
          <a:p>
            <a:pPr marL="457200" indent="-457200">
              <a:buFont typeface="+mj-lt"/>
              <a:buAutoNum type="arabicPeriod"/>
            </a:pPr>
            <a:r>
              <a:rPr lang="en-US" dirty="0" smtClean="0"/>
              <a:t>Bug found! Fix and test against known potential</a:t>
            </a:r>
          </a:p>
          <a:p>
            <a:pPr marL="793750" lvl="1" indent="-457200"/>
            <a:r>
              <a:rPr lang="en-US" dirty="0" err="1" smtClean="0"/>
              <a:t>Ryckaert</a:t>
            </a:r>
            <a:r>
              <a:rPr lang="en-US" dirty="0" smtClean="0"/>
              <a:t>-Bell alkane potential:</a:t>
            </a:r>
          </a:p>
          <a:p>
            <a:pPr marL="793750" lvl="1" indent="-457200"/>
            <a:endParaRPr lang="en-US" dirty="0" smtClean="0"/>
          </a:p>
          <a:p>
            <a:pPr marL="793750" lvl="1" indent="-457200"/>
            <a:endParaRPr lang="en-US" dirty="0" smtClean="0"/>
          </a:p>
          <a:p>
            <a:pPr marL="336550" lvl="1" indent="0">
              <a:buFont typeface="Courier New" pitchFamily="49" charset="0"/>
              <a:buNone/>
            </a:pPr>
            <a:endParaRPr lang="en-US" dirty="0" smtClean="0"/>
          </a:p>
          <a:p>
            <a:pPr marL="793750" lvl="1" indent="-457200"/>
            <a:r>
              <a:rPr lang="en-US" dirty="0" err="1" smtClean="0"/>
              <a:t>C</a:t>
            </a:r>
            <a:r>
              <a:rPr lang="en-US" baseline="-25000" dirty="0" err="1" smtClean="0"/>
              <a:t>n</a:t>
            </a:r>
            <a:r>
              <a:rPr lang="en-US" dirty="0" smtClean="0"/>
              <a:t>={9.28, 12.16, -13.12, -3.06, 26.24, -31.5}</a:t>
            </a:r>
          </a:p>
          <a:p>
            <a:pPr marL="336550" lvl="1" indent="0">
              <a:buFont typeface="Courier New" pitchFamily="49" charset="0"/>
              <a:buNone/>
            </a:pPr>
            <a:endParaRPr lang="en-US" dirty="0" smtClean="0"/>
          </a:p>
        </p:txBody>
      </p:sp>
      <p:graphicFrame>
        <p:nvGraphicFramePr>
          <p:cNvPr id="4" name="Object 3"/>
          <p:cNvGraphicFramePr>
            <a:graphicFrameLocks noChangeAspect="1"/>
          </p:cNvGraphicFramePr>
          <p:nvPr>
            <p:extLst>
              <p:ext uri="{D42A27DB-BD31-4B8C-83A1-F6EECF244321}">
                <p14:modId xmlns:p14="http://schemas.microsoft.com/office/powerpoint/2010/main" val="2960050934"/>
              </p:ext>
            </p:extLst>
          </p:nvPr>
        </p:nvGraphicFramePr>
        <p:xfrm>
          <a:off x="2849563" y="4545731"/>
          <a:ext cx="3190875" cy="1114425"/>
        </p:xfrm>
        <a:graphic>
          <a:graphicData uri="http://schemas.openxmlformats.org/presentationml/2006/ole">
            <mc:AlternateContent xmlns:mc="http://schemas.openxmlformats.org/markup-compatibility/2006">
              <mc:Choice xmlns:v="urn:schemas-microsoft-com:vml" Requires="v">
                <p:oleObj spid="_x0000_s3995" name="Equation" r:id="rId3" imgW="1308100" imgH="457200" progId="Equation.3">
                  <p:embed/>
                </p:oleObj>
              </mc:Choice>
              <mc:Fallback>
                <p:oleObj name="Equation" r:id="rId3" imgW="1308100" imgH="457200" progId="Equation.3">
                  <p:embed/>
                  <p:pic>
                    <p:nvPicPr>
                      <p:cNvPr id="0" name=""/>
                      <p:cNvPicPr/>
                      <p:nvPr/>
                    </p:nvPicPr>
                    <p:blipFill>
                      <a:blip r:embed="rId4"/>
                      <a:stretch>
                        <a:fillRect/>
                      </a:stretch>
                    </p:blipFill>
                    <p:spPr>
                      <a:xfrm>
                        <a:off x="2849563" y="4545731"/>
                        <a:ext cx="3190875" cy="1114425"/>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775811220"/>
              </p:ext>
            </p:extLst>
          </p:nvPr>
        </p:nvGraphicFramePr>
        <p:xfrm>
          <a:off x="1809750" y="2209800"/>
          <a:ext cx="5267325" cy="1146175"/>
        </p:xfrm>
        <a:graphic>
          <a:graphicData uri="http://schemas.openxmlformats.org/presentationml/2006/ole">
            <mc:AlternateContent xmlns:mc="http://schemas.openxmlformats.org/markup-compatibility/2006">
              <mc:Choice xmlns:v="urn:schemas-microsoft-com:vml" Requires="v">
                <p:oleObj spid="_x0000_s3996" name="Equation" r:id="rId5" imgW="2159000" imgH="469900" progId="Equation.3">
                  <p:embed/>
                </p:oleObj>
              </mc:Choice>
              <mc:Fallback>
                <p:oleObj name="Equation" r:id="rId5" imgW="2159000" imgH="469900" progId="Equation.3">
                  <p:embed/>
                  <p:pic>
                    <p:nvPicPr>
                      <p:cNvPr id="0" name=""/>
                      <p:cNvPicPr/>
                      <p:nvPr/>
                    </p:nvPicPr>
                    <p:blipFill>
                      <a:blip r:embed="rId6"/>
                      <a:stretch>
                        <a:fillRect/>
                      </a:stretch>
                    </p:blipFill>
                    <p:spPr>
                      <a:xfrm>
                        <a:off x="1809750" y="2209800"/>
                        <a:ext cx="5267325" cy="1146175"/>
                      </a:xfrm>
                      <a:prstGeom prst="rect">
                        <a:avLst/>
                      </a:prstGeom>
                    </p:spPr>
                  </p:pic>
                </p:oleObj>
              </mc:Fallback>
            </mc:AlternateContent>
          </a:graphicData>
        </a:graphic>
      </p:graphicFrame>
    </p:spTree>
    <p:extLst>
      <p:ext uri="{BB962C8B-B14F-4D97-AF65-F5344CB8AC3E}">
        <p14:creationId xmlns:p14="http://schemas.microsoft.com/office/powerpoint/2010/main" val="38166340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2"/>
          <p:cNvSpPr txBox="1">
            <a:spLocks/>
          </p:cNvSpPr>
          <p:nvPr/>
        </p:nvSpPr>
        <p:spPr>
          <a:xfrm>
            <a:off x="457200" y="648858"/>
            <a:ext cx="8229600" cy="1143000"/>
          </a:xfrm>
          <a:prstGeom prst="rect">
            <a:avLst/>
          </a:prstGeom>
        </p:spPr>
        <p:txBody>
          <a:bodyPr>
            <a:normAutofit fontScale="60000" lnSpcReduction="20000"/>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Stark turning rate and dielectric constant</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2692720962"/>
              </p:ext>
            </p:extLst>
          </p:nvPr>
        </p:nvGraphicFramePr>
        <p:xfrm>
          <a:off x="4572000" y="3117420"/>
          <a:ext cx="4191000" cy="1735137"/>
        </p:xfrm>
        <a:graphic>
          <a:graphicData uri="http://schemas.openxmlformats.org/presentationml/2006/ole">
            <mc:AlternateContent xmlns:mc="http://schemas.openxmlformats.org/markup-compatibility/2006">
              <mc:Choice xmlns:v="urn:schemas-microsoft-com:vml" Requires="v">
                <p:oleObj spid="_x0000_s39206" name="Equation" r:id="rId3" imgW="2234880" imgH="787320" progId="Equation.3">
                  <p:embed/>
                </p:oleObj>
              </mc:Choice>
              <mc:Fallback>
                <p:oleObj name="Equation" r:id="rId3" imgW="2234880" imgH="78732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117420"/>
                        <a:ext cx="4191000" cy="1735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nvSpPr>
        <p:spPr>
          <a:xfrm>
            <a:off x="0" y="2126820"/>
            <a:ext cx="4572000" cy="584775"/>
          </a:xfrm>
          <a:prstGeom prst="rect">
            <a:avLst/>
          </a:prstGeom>
          <a:noFill/>
        </p:spPr>
        <p:txBody>
          <a:bodyPr wrap="square" rtlCol="0">
            <a:spAutoFit/>
          </a:bodyPr>
          <a:lstStyle/>
          <a:p>
            <a:pPr algn="ctr"/>
            <a:r>
              <a:rPr lang="en-US" sz="3200" u="sng" dirty="0" smtClean="0"/>
              <a:t>Stark effect</a:t>
            </a:r>
            <a:endParaRPr lang="en-US" sz="3200" u="sng" dirty="0"/>
          </a:p>
        </p:txBody>
      </p:sp>
      <p:sp>
        <p:nvSpPr>
          <p:cNvPr id="5" name="TextBox 4"/>
          <p:cNvSpPr txBox="1"/>
          <p:nvPr/>
        </p:nvSpPr>
        <p:spPr>
          <a:xfrm>
            <a:off x="4572000" y="2126820"/>
            <a:ext cx="4572000" cy="584775"/>
          </a:xfrm>
          <a:prstGeom prst="rect">
            <a:avLst/>
          </a:prstGeom>
          <a:noFill/>
        </p:spPr>
        <p:txBody>
          <a:bodyPr wrap="square" rtlCol="0">
            <a:spAutoFit/>
          </a:bodyPr>
          <a:lstStyle/>
          <a:p>
            <a:pPr algn="ctr"/>
            <a:r>
              <a:rPr lang="en-US" sz="3200" u="sng" dirty="0" smtClean="0"/>
              <a:t>Linear PBE</a:t>
            </a:r>
            <a:endParaRPr lang="en-US" sz="3200" u="sng" dirty="0"/>
          </a:p>
        </p:txBody>
      </p:sp>
      <p:graphicFrame>
        <p:nvGraphicFramePr>
          <p:cNvPr id="6" name="Object 5"/>
          <p:cNvGraphicFramePr>
            <a:graphicFrameLocks noChangeAspect="1"/>
          </p:cNvGraphicFramePr>
          <p:nvPr>
            <p:extLst>
              <p:ext uri="{D42A27DB-BD31-4B8C-83A1-F6EECF244321}">
                <p14:modId xmlns:p14="http://schemas.microsoft.com/office/powerpoint/2010/main" val="2300456757"/>
              </p:ext>
            </p:extLst>
          </p:nvPr>
        </p:nvGraphicFramePr>
        <p:xfrm>
          <a:off x="381000" y="3046558"/>
          <a:ext cx="3657600" cy="1819275"/>
        </p:xfrm>
        <a:graphic>
          <a:graphicData uri="http://schemas.openxmlformats.org/presentationml/2006/ole">
            <mc:AlternateContent xmlns:mc="http://schemas.openxmlformats.org/markup-compatibility/2006">
              <mc:Choice xmlns:v="urn:schemas-microsoft-com:vml" Requires="v">
                <p:oleObj spid="_x0000_s39207" name="Equation" r:id="rId5" imgW="1676160" imgH="888840" progId="Equation.3">
                  <p:embed/>
                </p:oleObj>
              </mc:Choice>
              <mc:Fallback>
                <p:oleObj name="Equation" r:id="rId5" imgW="1676160" imgH="8888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3046558"/>
                        <a:ext cx="3657600" cy="1819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548637333"/>
              </p:ext>
            </p:extLst>
          </p:nvPr>
        </p:nvGraphicFramePr>
        <p:xfrm>
          <a:off x="3632200" y="5479620"/>
          <a:ext cx="1879600" cy="406400"/>
        </p:xfrm>
        <a:graphic>
          <a:graphicData uri="http://schemas.openxmlformats.org/presentationml/2006/ole">
            <mc:AlternateContent xmlns:mc="http://schemas.openxmlformats.org/markup-compatibility/2006">
              <mc:Choice xmlns:v="urn:schemas-microsoft-com:vml" Requires="v">
                <p:oleObj spid="_x0000_s39208" name="Equation" r:id="rId7" imgW="939600" imgH="203040" progId="Equation.3">
                  <p:embed/>
                </p:oleObj>
              </mc:Choice>
              <mc:Fallback>
                <p:oleObj name="Equation" r:id="rId7" imgW="93960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2200" y="5479620"/>
                        <a:ext cx="18796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ight Arrow 7"/>
          <p:cNvSpPr/>
          <p:nvPr/>
        </p:nvSpPr>
        <p:spPr>
          <a:xfrm rot="1800000">
            <a:off x="1618711" y="4803304"/>
            <a:ext cx="2272892" cy="37826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9600000">
            <a:off x="5479335" y="4943068"/>
            <a:ext cx="2272892" cy="35945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96759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2755"/>
            <a:ext cx="8686800" cy="980207"/>
          </a:xfrm>
        </p:spPr>
        <p:txBody>
          <a:bodyPr>
            <a:noAutofit/>
          </a:bodyPr>
          <a:lstStyle/>
          <a:p>
            <a:r>
              <a:rPr lang="en-US" sz="6000" dirty="0" smtClean="0"/>
              <a:t>Outline</a:t>
            </a:r>
            <a:endParaRPr lang="en-US" sz="6000" dirty="0"/>
          </a:p>
        </p:txBody>
      </p:sp>
      <p:graphicFrame>
        <p:nvGraphicFramePr>
          <p:cNvPr id="5" name="Diagram 4"/>
          <p:cNvGraphicFramePr/>
          <p:nvPr>
            <p:extLst>
              <p:ext uri="{D42A27DB-BD31-4B8C-83A1-F6EECF244321}">
                <p14:modId xmlns:p14="http://schemas.microsoft.com/office/powerpoint/2010/main" val="1817609425"/>
              </p:ext>
            </p:extLst>
          </p:nvPr>
        </p:nvGraphicFramePr>
        <p:xfrm>
          <a:off x="1" y="1397000"/>
          <a:ext cx="9037292" cy="546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p:cNvSpPr/>
          <p:nvPr/>
        </p:nvSpPr>
        <p:spPr>
          <a:xfrm>
            <a:off x="593608" y="2167515"/>
            <a:ext cx="8449056" cy="552230"/>
          </a:xfrm>
          <a:prstGeom prst="rect">
            <a:avLst/>
          </a:prstGeom>
          <a:solidFill>
            <a:srgbClr val="FFFF00">
              <a:alpha val="30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655015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Probing Protein Electrostatics Using the Vibrational Stark Effect (VSE)</a:t>
            </a:r>
            <a:endParaRPr lang="en-US" dirty="0"/>
          </a:p>
        </p:txBody>
      </p:sp>
      <p:grpSp>
        <p:nvGrpSpPr>
          <p:cNvPr id="17" name="Group 16"/>
          <p:cNvGrpSpPr/>
          <p:nvPr/>
        </p:nvGrpSpPr>
        <p:grpSpPr>
          <a:xfrm>
            <a:off x="176031" y="1595178"/>
            <a:ext cx="8765003" cy="4996394"/>
            <a:chOff x="0" y="1563688"/>
            <a:chExt cx="8765003" cy="4996394"/>
          </a:xfrm>
        </p:grpSpPr>
        <p:pic>
          <p:nvPicPr>
            <p:cNvPr id="3"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bwMode="auto">
            <a:xfrm>
              <a:off x="0" y="2112502"/>
              <a:ext cx="5575300" cy="4447580"/>
            </a:xfrm>
            <a:prstGeom prst="rect">
              <a:avLst/>
            </a:prstGeom>
            <a:noFill/>
            <a:ln w="9525">
              <a:noFill/>
              <a:miter lim="800000"/>
              <a:headEnd/>
              <a:tailEnd/>
            </a:ln>
          </p:spPr>
        </p:pic>
        <p:pic>
          <p:nvPicPr>
            <p:cNvPr id="4" name="Picture 3" descr="CNC.tga"/>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575300" y="2755780"/>
              <a:ext cx="3189703" cy="2180662"/>
            </a:xfrm>
            <a:prstGeom prst="rect">
              <a:avLst/>
            </a:prstGeom>
          </p:spPr>
        </p:pic>
        <p:sp>
          <p:nvSpPr>
            <p:cNvPr id="5" name="Right Arrow 4"/>
            <p:cNvSpPr/>
            <p:nvPr/>
          </p:nvSpPr>
          <p:spPr>
            <a:xfrm rot="11260446">
              <a:off x="7912731" y="2958913"/>
              <a:ext cx="792992" cy="191773"/>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2035505759"/>
                </p:ext>
              </p:extLst>
            </p:nvPr>
          </p:nvGraphicFramePr>
          <p:xfrm>
            <a:off x="8039729" y="2506791"/>
            <a:ext cx="659051" cy="554990"/>
          </p:xfrm>
          <a:graphic>
            <a:graphicData uri="http://schemas.openxmlformats.org/presentationml/2006/ole">
              <mc:AlternateContent xmlns:mc="http://schemas.openxmlformats.org/markup-compatibility/2006">
                <mc:Choice xmlns:v="urn:schemas-microsoft-com:vml" Requires="v">
                  <p:oleObj spid="_x0000_s52382" name="Equation" r:id="rId6" imgW="241300" imgH="203200" progId="Equation.DSMT4">
                    <p:embed/>
                  </p:oleObj>
                </mc:Choice>
                <mc:Fallback>
                  <p:oleObj name="Equation" r:id="rId6" imgW="241300" imgH="203200" progId="Equation.DSMT4">
                    <p:embed/>
                    <p:pic>
                      <p:nvPicPr>
                        <p:cNvPr id="0" name=""/>
                        <p:cNvPicPr/>
                        <p:nvPr/>
                      </p:nvPicPr>
                      <p:blipFill>
                        <a:blip r:embed="rId7"/>
                        <a:stretch>
                          <a:fillRect/>
                        </a:stretch>
                      </p:blipFill>
                      <p:spPr>
                        <a:xfrm>
                          <a:off x="8039729" y="2506791"/>
                          <a:ext cx="659051" cy="55499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093563835"/>
                </p:ext>
              </p:extLst>
            </p:nvPr>
          </p:nvGraphicFramePr>
          <p:xfrm>
            <a:off x="1630363" y="1563688"/>
            <a:ext cx="3478212" cy="463550"/>
          </p:xfrm>
          <a:graphic>
            <a:graphicData uri="http://schemas.openxmlformats.org/presentationml/2006/ole">
              <mc:AlternateContent xmlns:mc="http://schemas.openxmlformats.org/markup-compatibility/2006">
                <mc:Choice xmlns:v="urn:schemas-microsoft-com:vml" Requires="v">
                  <p:oleObj spid="_x0000_s52383" name="Equation" r:id="rId8" imgW="1905000" imgH="254000" progId="Equation.DSMT4">
                    <p:embed/>
                  </p:oleObj>
                </mc:Choice>
                <mc:Fallback>
                  <p:oleObj name="Equation" r:id="rId8" imgW="1905000" imgH="254000" progId="Equation.DSMT4">
                    <p:embed/>
                    <p:pic>
                      <p:nvPicPr>
                        <p:cNvPr id="0" name=""/>
                        <p:cNvPicPr/>
                        <p:nvPr/>
                      </p:nvPicPr>
                      <p:blipFill>
                        <a:blip r:embed="rId9"/>
                        <a:stretch>
                          <a:fillRect/>
                        </a:stretch>
                      </p:blipFill>
                      <p:spPr>
                        <a:xfrm>
                          <a:off x="1630363" y="1563688"/>
                          <a:ext cx="3478212" cy="463550"/>
                        </a:xfrm>
                        <a:prstGeom prst="rect">
                          <a:avLst/>
                        </a:prstGeom>
                      </p:spPr>
                    </p:pic>
                  </p:oleObj>
                </mc:Fallback>
              </mc:AlternateContent>
            </a:graphicData>
          </a:graphic>
        </p:graphicFrame>
        <p:grpSp>
          <p:nvGrpSpPr>
            <p:cNvPr id="8" name="Group 7"/>
            <p:cNvGrpSpPr/>
            <p:nvPr/>
          </p:nvGrpSpPr>
          <p:grpSpPr>
            <a:xfrm>
              <a:off x="3609637" y="2719388"/>
              <a:ext cx="1400513" cy="473075"/>
              <a:chOff x="3609637" y="2719388"/>
              <a:chExt cx="1400513" cy="473075"/>
            </a:xfrm>
          </p:grpSpPr>
          <p:graphicFrame>
            <p:nvGraphicFramePr>
              <p:cNvPr id="9" name="Object 8"/>
              <p:cNvGraphicFramePr>
                <a:graphicFrameLocks noChangeAspect="1"/>
              </p:cNvGraphicFramePr>
              <p:nvPr>
                <p:extLst>
                  <p:ext uri="{D42A27DB-BD31-4B8C-83A1-F6EECF244321}">
                    <p14:modId xmlns:p14="http://schemas.microsoft.com/office/powerpoint/2010/main" val="2417735156"/>
                  </p:ext>
                </p:extLst>
              </p:nvPr>
            </p:nvGraphicFramePr>
            <p:xfrm>
              <a:off x="3609637" y="2755781"/>
              <a:ext cx="457516" cy="385350"/>
            </p:xfrm>
            <a:graphic>
              <a:graphicData uri="http://schemas.openxmlformats.org/presentationml/2006/ole">
                <mc:AlternateContent xmlns:mc="http://schemas.openxmlformats.org/markup-compatibility/2006">
                  <mc:Choice xmlns:v="urn:schemas-microsoft-com:vml" Requires="v">
                    <p:oleObj spid="_x0000_s52384" name="Equation" r:id="rId10" imgW="241300" imgH="203200" progId="Equation.DSMT4">
                      <p:embed/>
                    </p:oleObj>
                  </mc:Choice>
                  <mc:Fallback>
                    <p:oleObj name="Equation" r:id="rId10" imgW="241300" imgH="203200" progId="Equation.DSMT4">
                      <p:embed/>
                      <p:pic>
                        <p:nvPicPr>
                          <p:cNvPr id="0" name=""/>
                          <p:cNvPicPr/>
                          <p:nvPr/>
                        </p:nvPicPr>
                        <p:blipFill>
                          <a:blip r:embed="rId11"/>
                          <a:stretch>
                            <a:fillRect/>
                          </a:stretch>
                        </p:blipFill>
                        <p:spPr>
                          <a:xfrm>
                            <a:off x="3609637" y="2755781"/>
                            <a:ext cx="457516" cy="385350"/>
                          </a:xfrm>
                          <a:prstGeom prst="rect">
                            <a:avLst/>
                          </a:prstGeom>
                          <a:solidFill>
                            <a:schemeClr val="bg1"/>
                          </a:solidFill>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708091904"/>
                  </p:ext>
                </p:extLst>
              </p:nvPr>
            </p:nvGraphicFramePr>
            <p:xfrm>
              <a:off x="4135438" y="2719388"/>
              <a:ext cx="874712" cy="473075"/>
            </p:xfrm>
            <a:graphic>
              <a:graphicData uri="http://schemas.openxmlformats.org/presentationml/2006/ole">
                <mc:AlternateContent xmlns:mc="http://schemas.openxmlformats.org/markup-compatibility/2006">
                  <mc:Choice xmlns:v="urn:schemas-microsoft-com:vml" Requires="v">
                    <p:oleObj spid="_x0000_s52385" name="Equation" r:id="rId12" imgW="469900" imgH="254000" progId="Equation.DSMT4">
                      <p:embed/>
                    </p:oleObj>
                  </mc:Choice>
                  <mc:Fallback>
                    <p:oleObj name="Equation" r:id="rId12" imgW="469900" imgH="254000" progId="Equation.DSMT4">
                      <p:embed/>
                      <p:pic>
                        <p:nvPicPr>
                          <p:cNvPr id="0" name=""/>
                          <p:cNvPicPr/>
                          <p:nvPr/>
                        </p:nvPicPr>
                        <p:blipFill>
                          <a:blip r:embed="rId13"/>
                          <a:stretch>
                            <a:fillRect/>
                          </a:stretch>
                        </p:blipFill>
                        <p:spPr>
                          <a:xfrm>
                            <a:off x="4135438" y="2719388"/>
                            <a:ext cx="874712" cy="473075"/>
                          </a:xfrm>
                          <a:prstGeom prst="rect">
                            <a:avLst/>
                          </a:prstGeom>
                          <a:solidFill>
                            <a:srgbClr val="FFFFFF"/>
                          </a:solidFill>
                        </p:spPr>
                      </p:pic>
                    </p:oleObj>
                  </mc:Fallback>
                </mc:AlternateContent>
              </a:graphicData>
            </a:graphic>
          </p:graphicFrame>
        </p:grpSp>
        <p:sp>
          <p:nvSpPr>
            <p:cNvPr id="11" name="Rectangle 10"/>
            <p:cNvSpPr/>
            <p:nvPr/>
          </p:nvSpPr>
          <p:spPr>
            <a:xfrm>
              <a:off x="3736980" y="5250728"/>
              <a:ext cx="1147962" cy="573917"/>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3731757" y="5241925"/>
              <a:ext cx="1400631" cy="473075"/>
              <a:chOff x="3609637" y="2718923"/>
              <a:chExt cx="1400631" cy="473075"/>
            </a:xfrm>
          </p:grpSpPr>
          <p:graphicFrame>
            <p:nvGraphicFramePr>
              <p:cNvPr id="13" name="Object 12"/>
              <p:cNvGraphicFramePr>
                <a:graphicFrameLocks noChangeAspect="1"/>
              </p:cNvGraphicFramePr>
              <p:nvPr>
                <p:extLst>
                  <p:ext uri="{D42A27DB-BD31-4B8C-83A1-F6EECF244321}">
                    <p14:modId xmlns:p14="http://schemas.microsoft.com/office/powerpoint/2010/main" val="1793103991"/>
                  </p:ext>
                </p:extLst>
              </p:nvPr>
            </p:nvGraphicFramePr>
            <p:xfrm>
              <a:off x="3609637" y="2755781"/>
              <a:ext cx="457516" cy="385350"/>
            </p:xfrm>
            <a:graphic>
              <a:graphicData uri="http://schemas.openxmlformats.org/presentationml/2006/ole">
                <mc:AlternateContent xmlns:mc="http://schemas.openxmlformats.org/markup-compatibility/2006">
                  <mc:Choice xmlns:v="urn:schemas-microsoft-com:vml" Requires="v">
                    <p:oleObj spid="_x0000_s52386" name="Equation" r:id="rId14" imgW="241300" imgH="203200" progId="Equation.DSMT4">
                      <p:embed/>
                    </p:oleObj>
                  </mc:Choice>
                  <mc:Fallback>
                    <p:oleObj name="Equation" r:id="rId14" imgW="241300" imgH="203200" progId="Equation.DSMT4">
                      <p:embed/>
                      <p:pic>
                        <p:nvPicPr>
                          <p:cNvPr id="0" name=""/>
                          <p:cNvPicPr/>
                          <p:nvPr/>
                        </p:nvPicPr>
                        <p:blipFill>
                          <a:blip r:embed="rId11"/>
                          <a:stretch>
                            <a:fillRect/>
                          </a:stretch>
                        </p:blipFill>
                        <p:spPr>
                          <a:xfrm>
                            <a:off x="3609637" y="2755781"/>
                            <a:ext cx="457516" cy="385350"/>
                          </a:xfrm>
                          <a:prstGeom prst="rect">
                            <a:avLst/>
                          </a:prstGeom>
                          <a:solidFill>
                            <a:schemeClr val="bg1"/>
                          </a:solidFill>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40825236"/>
                  </p:ext>
                </p:extLst>
              </p:nvPr>
            </p:nvGraphicFramePr>
            <p:xfrm>
              <a:off x="4135555" y="2718923"/>
              <a:ext cx="874713" cy="473075"/>
            </p:xfrm>
            <a:graphic>
              <a:graphicData uri="http://schemas.openxmlformats.org/presentationml/2006/ole">
                <mc:AlternateContent xmlns:mc="http://schemas.openxmlformats.org/markup-compatibility/2006">
                  <mc:Choice xmlns:v="urn:schemas-microsoft-com:vml" Requires="v">
                    <p:oleObj spid="_x0000_s52387" name="Equation" r:id="rId15" imgW="469900" imgH="254000" progId="Equation.DSMT4">
                      <p:embed/>
                    </p:oleObj>
                  </mc:Choice>
                  <mc:Fallback>
                    <p:oleObj name="Equation" r:id="rId15" imgW="469900" imgH="254000" progId="Equation.DSMT4">
                      <p:embed/>
                      <p:pic>
                        <p:nvPicPr>
                          <p:cNvPr id="0" name=""/>
                          <p:cNvPicPr/>
                          <p:nvPr/>
                        </p:nvPicPr>
                        <p:blipFill>
                          <a:blip r:embed="rId13"/>
                          <a:stretch>
                            <a:fillRect/>
                          </a:stretch>
                        </p:blipFill>
                        <p:spPr>
                          <a:xfrm>
                            <a:off x="4135555" y="2718923"/>
                            <a:ext cx="874713" cy="473075"/>
                          </a:xfrm>
                          <a:prstGeom prst="rect">
                            <a:avLst/>
                          </a:prstGeom>
                          <a:solidFill>
                            <a:srgbClr val="FFFFFF"/>
                          </a:solidFill>
                        </p:spPr>
                      </p:pic>
                    </p:oleObj>
                  </mc:Fallback>
                </mc:AlternateContent>
              </a:graphicData>
            </a:graphic>
          </p:graphicFrame>
        </p:grpSp>
        <p:pic>
          <p:nvPicPr>
            <p:cNvPr id="15" name="Picture 4"/>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bwMode="auto">
            <a:xfrm>
              <a:off x="4177059" y="5242145"/>
              <a:ext cx="97699" cy="525073"/>
            </a:xfrm>
            <a:prstGeom prst="rect">
              <a:avLst/>
            </a:prstGeom>
            <a:noFill/>
            <a:ln w="9525">
              <a:noFill/>
              <a:miter lim="800000"/>
              <a:headEnd/>
              <a:tailEnd/>
            </a:ln>
          </p:spPr>
        </p:pic>
        <p:graphicFrame>
          <p:nvGraphicFramePr>
            <p:cNvPr id="16" name="Object 15"/>
            <p:cNvGraphicFramePr>
              <a:graphicFrameLocks noChangeAspect="1"/>
            </p:cNvGraphicFramePr>
            <p:nvPr>
              <p:extLst>
                <p:ext uri="{D42A27DB-BD31-4B8C-83A1-F6EECF244321}">
                  <p14:modId xmlns:p14="http://schemas.microsoft.com/office/powerpoint/2010/main" val="143934570"/>
                </p:ext>
              </p:extLst>
            </p:nvPr>
          </p:nvGraphicFramePr>
          <p:xfrm>
            <a:off x="3738051" y="4068225"/>
            <a:ext cx="457516" cy="385350"/>
          </p:xfrm>
          <a:graphic>
            <a:graphicData uri="http://schemas.openxmlformats.org/presentationml/2006/ole">
              <mc:AlternateContent xmlns:mc="http://schemas.openxmlformats.org/markup-compatibility/2006">
                <mc:Choice xmlns:v="urn:schemas-microsoft-com:vml" Requires="v">
                  <p:oleObj spid="_x0000_s52388" name="Equation" r:id="rId17" imgW="241300" imgH="203200" progId="Equation.DSMT4">
                    <p:embed/>
                  </p:oleObj>
                </mc:Choice>
                <mc:Fallback>
                  <p:oleObj name="Equation" r:id="rId17" imgW="241300" imgH="203200" progId="Equation.DSMT4">
                    <p:embed/>
                    <p:pic>
                      <p:nvPicPr>
                        <p:cNvPr id="0" name=""/>
                        <p:cNvPicPr/>
                        <p:nvPr/>
                      </p:nvPicPr>
                      <p:blipFill>
                        <a:blip r:embed="rId11"/>
                        <a:stretch>
                          <a:fillRect/>
                        </a:stretch>
                      </p:blipFill>
                      <p:spPr>
                        <a:xfrm>
                          <a:off x="3738051" y="4068225"/>
                          <a:ext cx="457516" cy="385350"/>
                        </a:xfrm>
                        <a:prstGeom prst="rect">
                          <a:avLst/>
                        </a:prstGeom>
                        <a:solidFill>
                          <a:schemeClr val="bg1"/>
                        </a:solidFill>
                      </p:spPr>
                    </p:pic>
                  </p:oleObj>
                </mc:Fallback>
              </mc:AlternateContent>
            </a:graphicData>
          </a:graphic>
        </p:graphicFrame>
      </p:grpSp>
    </p:spTree>
    <p:extLst>
      <p:ext uri="{BB962C8B-B14F-4D97-AF65-F5344CB8AC3E}">
        <p14:creationId xmlns:p14="http://schemas.microsoft.com/office/powerpoint/2010/main" val="402672545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2755"/>
            <a:ext cx="8686800" cy="980207"/>
          </a:xfrm>
        </p:spPr>
        <p:txBody>
          <a:bodyPr>
            <a:noAutofit/>
          </a:bodyPr>
          <a:lstStyle/>
          <a:p>
            <a:r>
              <a:rPr lang="en-US" sz="6000" dirty="0" smtClean="0"/>
              <a:t>Outline</a:t>
            </a:r>
            <a:endParaRPr lang="en-US" sz="6000" dirty="0"/>
          </a:p>
        </p:txBody>
      </p:sp>
      <p:graphicFrame>
        <p:nvGraphicFramePr>
          <p:cNvPr id="5" name="Diagram 4"/>
          <p:cNvGraphicFramePr/>
          <p:nvPr>
            <p:extLst>
              <p:ext uri="{D42A27DB-BD31-4B8C-83A1-F6EECF244321}">
                <p14:modId xmlns:p14="http://schemas.microsoft.com/office/powerpoint/2010/main" val="1817609425"/>
              </p:ext>
            </p:extLst>
          </p:nvPr>
        </p:nvGraphicFramePr>
        <p:xfrm>
          <a:off x="1" y="1397000"/>
          <a:ext cx="9037292" cy="546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p:cNvSpPr/>
          <p:nvPr/>
        </p:nvSpPr>
        <p:spPr>
          <a:xfrm>
            <a:off x="593608" y="2940651"/>
            <a:ext cx="8449056" cy="552230"/>
          </a:xfrm>
          <a:prstGeom prst="rect">
            <a:avLst/>
          </a:prstGeom>
          <a:solidFill>
            <a:srgbClr val="FFFF00">
              <a:alpha val="30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655015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System: </a:t>
            </a:r>
            <a:r>
              <a:rPr lang="en-US" dirty="0" err="1" smtClean="0"/>
              <a:t>GTPases</a:t>
            </a:r>
            <a:r>
              <a:rPr lang="en-US" dirty="0" smtClean="0"/>
              <a:t> Rap1a and p21 Ras, Each Docked to </a:t>
            </a:r>
            <a:r>
              <a:rPr lang="en-US" dirty="0" err="1" smtClean="0"/>
              <a:t>RalGDS</a:t>
            </a:r>
            <a:endParaRPr lang="en-US" dirty="0"/>
          </a:p>
        </p:txBody>
      </p:sp>
      <p:pic>
        <p:nvPicPr>
          <p:cNvPr id="4" name="Picture 3"/>
          <p:cNvPicPr>
            <a:picLocks noChangeAspect="1"/>
          </p:cNvPicPr>
          <p:nvPr/>
        </p:nvPicPr>
        <p:blipFill rotWithShape="1">
          <a:blip r:embed="rId2"/>
          <a:srcRect t="10667" b="14666"/>
          <a:stretch/>
        </p:blipFill>
        <p:spPr>
          <a:xfrm>
            <a:off x="0" y="1737360"/>
            <a:ext cx="4329588" cy="5120640"/>
          </a:xfrm>
          <a:prstGeom prst="rect">
            <a:avLst/>
          </a:prstGeom>
        </p:spPr>
      </p:pic>
      <p:pic>
        <p:nvPicPr>
          <p:cNvPr id="5" name="Picture 4"/>
          <p:cNvPicPr>
            <a:picLocks noChangeAspect="1"/>
          </p:cNvPicPr>
          <p:nvPr/>
        </p:nvPicPr>
        <p:blipFill rotWithShape="1">
          <a:blip r:embed="rId3"/>
          <a:srcRect l="106" t="10667" r="-106" b="14666"/>
          <a:stretch/>
        </p:blipFill>
        <p:spPr>
          <a:xfrm>
            <a:off x="4814412" y="1737360"/>
            <a:ext cx="4329588" cy="5120640"/>
          </a:xfrm>
          <a:prstGeom prst="rect">
            <a:avLst/>
          </a:prstGeom>
        </p:spPr>
      </p:pic>
      <p:sp>
        <p:nvSpPr>
          <p:cNvPr id="6" name="TextBox 5"/>
          <p:cNvSpPr txBox="1"/>
          <p:nvPr/>
        </p:nvSpPr>
        <p:spPr>
          <a:xfrm>
            <a:off x="0" y="1723554"/>
            <a:ext cx="877389" cy="923330"/>
          </a:xfrm>
          <a:prstGeom prst="rect">
            <a:avLst/>
          </a:prstGeom>
          <a:noFill/>
        </p:spPr>
        <p:txBody>
          <a:bodyPr wrap="none" rtlCol="0">
            <a:spAutoFit/>
          </a:bodyPr>
          <a:lstStyle/>
          <a:p>
            <a:r>
              <a:rPr lang="en-US" dirty="0" smtClean="0"/>
              <a:t>1GUA:</a:t>
            </a:r>
          </a:p>
          <a:p>
            <a:r>
              <a:rPr lang="en-US" dirty="0" smtClean="0">
                <a:solidFill>
                  <a:srgbClr val="0000FF"/>
                </a:solidFill>
              </a:rPr>
              <a:t>Rap1a</a:t>
            </a:r>
          </a:p>
          <a:p>
            <a:r>
              <a:rPr lang="en-US" dirty="0" err="1" smtClean="0">
                <a:solidFill>
                  <a:schemeClr val="bg2">
                    <a:lumMod val="50000"/>
                  </a:schemeClr>
                </a:solidFill>
              </a:rPr>
              <a:t>Raf</a:t>
            </a:r>
            <a:endParaRPr lang="en-US" dirty="0">
              <a:solidFill>
                <a:schemeClr val="bg2">
                  <a:lumMod val="50000"/>
                </a:schemeClr>
              </a:solidFill>
            </a:endParaRPr>
          </a:p>
        </p:txBody>
      </p:sp>
      <p:sp>
        <p:nvSpPr>
          <p:cNvPr id="7" name="TextBox 6"/>
          <p:cNvSpPr txBox="1"/>
          <p:nvPr/>
        </p:nvSpPr>
        <p:spPr>
          <a:xfrm>
            <a:off x="8099573" y="1723554"/>
            <a:ext cx="1044427" cy="923330"/>
          </a:xfrm>
          <a:prstGeom prst="rect">
            <a:avLst/>
          </a:prstGeom>
          <a:noFill/>
        </p:spPr>
        <p:txBody>
          <a:bodyPr wrap="none" rtlCol="0">
            <a:spAutoFit/>
          </a:bodyPr>
          <a:lstStyle/>
          <a:p>
            <a:r>
              <a:rPr lang="en-US" dirty="0" smtClean="0"/>
              <a:t>1LFD:</a:t>
            </a:r>
          </a:p>
          <a:p>
            <a:r>
              <a:rPr lang="en-US" dirty="0" smtClean="0">
                <a:solidFill>
                  <a:srgbClr val="FF0000"/>
                </a:solidFill>
              </a:rPr>
              <a:t>p21 Ras</a:t>
            </a:r>
          </a:p>
          <a:p>
            <a:r>
              <a:rPr lang="en-US" dirty="0" err="1" smtClean="0">
                <a:solidFill>
                  <a:srgbClr val="FF6600"/>
                </a:solidFill>
              </a:rPr>
              <a:t>RalGDS</a:t>
            </a:r>
            <a:endParaRPr lang="en-US" dirty="0">
              <a:solidFill>
                <a:srgbClr val="FF6600"/>
              </a:solidFill>
            </a:endParaRPr>
          </a:p>
        </p:txBody>
      </p:sp>
    </p:spTree>
    <p:extLst>
      <p:ext uri="{BB962C8B-B14F-4D97-AF65-F5344CB8AC3E}">
        <p14:creationId xmlns:p14="http://schemas.microsoft.com/office/powerpoint/2010/main" val="3269673102"/>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5818</TotalTime>
  <Words>2804</Words>
  <Application>Microsoft Macintosh PowerPoint</Application>
  <PresentationFormat>On-screen Show (4:3)</PresentationFormat>
  <Paragraphs>416</Paragraphs>
  <Slides>51</Slides>
  <Notes>30</Notes>
  <HiddenSlides>16</HiddenSlides>
  <MMClips>1</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51</vt:i4>
      </vt:variant>
    </vt:vector>
  </HeadingPairs>
  <TitlesOfParts>
    <vt:vector size="55" baseType="lpstr">
      <vt:lpstr>Clarity</vt:lpstr>
      <vt:lpstr>Equation</vt:lpstr>
      <vt:lpstr>Microsoft Word Document</vt:lpstr>
      <vt:lpstr>MathType 6.0 Equation</vt:lpstr>
      <vt:lpstr>Quantifying Electrostatic Fields at Protein Interfaces Using Classical Electrostatics Calculations</vt:lpstr>
      <vt:lpstr>Quantifying Electrostatic Fields at Protein Interfaces Using Classical Electrostatics Calculations</vt:lpstr>
      <vt:lpstr>Outline</vt:lpstr>
      <vt:lpstr>Why Study Protein Electrostatics?</vt:lpstr>
      <vt:lpstr>Why Study Protein Electrostatics?</vt:lpstr>
      <vt:lpstr>Outline</vt:lpstr>
      <vt:lpstr>Probing Protein Electrostatics Using the Vibrational Stark Effect (VSE)</vt:lpstr>
      <vt:lpstr>Outline</vt:lpstr>
      <vt:lpstr>System: GTPases Rap1a and p21 Ras, Each Docked to RalGDS</vt:lpstr>
      <vt:lpstr>System: GTPases Rap1a and p21 Ras, Each Docked to RalGDS</vt:lpstr>
      <vt:lpstr>System: GTPases Rap1a and p21 Ras, Each Docked to RalGDS</vt:lpstr>
      <vt:lpstr>Goal:  Validate Computational Electrostatic Techniques Against Experimental Stark Shifts</vt:lpstr>
      <vt:lpstr>Goal:  Validate Computational Electrostatic Techniques Against Experimental Stark Shifts</vt:lpstr>
      <vt:lpstr>Computational Approach</vt:lpstr>
      <vt:lpstr>Computational Approach</vt:lpstr>
      <vt:lpstr>Enhanced Molecular Dynamics:  Umbrella Sampling</vt:lpstr>
      <vt:lpstr>PowerPoint Presentation</vt:lpstr>
      <vt:lpstr>Enhanced Molecular Dynamics:  Umbrella Sampling</vt:lpstr>
      <vt:lpstr>Enhanced Molecular Dynamics:  Umbrella Sampling</vt:lpstr>
      <vt:lpstr>2D-probability distributions: a test case</vt:lpstr>
      <vt:lpstr>Outline</vt:lpstr>
      <vt:lpstr>Computational Approach</vt:lpstr>
      <vt:lpstr>Electrostatics Models</vt:lpstr>
      <vt:lpstr>Electrostatics Models</vt:lpstr>
      <vt:lpstr>Linear Poisson-Boltzmann Equation</vt:lpstr>
      <vt:lpstr>Poisson Boltzmann: Reaction Field Method (RFM)</vt:lpstr>
      <vt:lpstr>PowerPoint Presentation</vt:lpstr>
      <vt:lpstr>PB Grid Location: 60 Å, 0.25 Å Between Grid Points</vt:lpstr>
      <vt:lpstr>PB Grid Location: Small Boxes</vt:lpstr>
      <vt:lpstr>PB Grid Location: 19 Å, 0.099 Å Between Grid Points</vt:lpstr>
      <vt:lpstr>PB Grid Location: 10 Å, 0.052 Å Between Grid Points</vt:lpstr>
      <vt:lpstr>Conclusions</vt:lpstr>
      <vt:lpstr>PB: Including Selected TIP3P Water Molecules: 5 Å Water Sphere, Nearest, Hydrogen-Bonding</vt:lpstr>
      <vt:lpstr>PB Including Selected TIP3P Water Molecules: 5 Å Water Sphere</vt:lpstr>
      <vt:lpstr>PB Including Selected TIP3P Water Molecules: Nearest Water Molecule</vt:lpstr>
      <vt:lpstr>PB Including Selected TIP3P Water Molecules: Hydrogen-Bonding Water</vt:lpstr>
      <vt:lpstr>PB: Including Selected TIP3P Water Molecules</vt:lpstr>
      <vt:lpstr>Conclusion</vt:lpstr>
      <vt:lpstr>The Case for Electronic Polarizability: AMOEBA</vt:lpstr>
      <vt:lpstr>The Case for Electronic Polarizability: AMOEBA</vt:lpstr>
      <vt:lpstr>Explicitly Modeling Electronic Polarizability: AMOEBA</vt:lpstr>
      <vt:lpstr>AMOEBA Fields From Amber03 Structural Ensembles Are Less Correlated to Experiment than PB Fields</vt:lpstr>
      <vt:lpstr>Conclusion</vt:lpstr>
      <vt:lpstr>PowerPoint Presentation</vt:lpstr>
      <vt:lpstr>Calculating Fields in AMOEBA</vt:lpstr>
      <vt:lpstr>Potential, Field, and Induced Dipole Expressions </vt:lpstr>
      <vt:lpstr>PowerPoint Presentation</vt:lpstr>
      <vt:lpstr>Electrostatic Frame Clustering: Taking advantage of a weighted average </vt:lpstr>
      <vt:lpstr>MD: sampling methods</vt:lpstr>
      <vt:lpstr>PowerPoint Presentation</vt:lpstr>
      <vt:lpstr>PowerPoint Presentation</vt:lpstr>
    </vt:vector>
  </TitlesOfParts>
  <Company>The University of Texas at Austin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Electrostatic interactions at the protein-protein interface: molecular dynamics and the Poisson-Boltzmann equation</dc:title>
  <dc:creator>Andrew Ritchie</dc:creator>
  <cp:lastModifiedBy>Andrew Ritchie</cp:lastModifiedBy>
  <cp:revision>404</cp:revision>
  <dcterms:created xsi:type="dcterms:W3CDTF">2012-11-07T16:10:46Z</dcterms:created>
  <dcterms:modified xsi:type="dcterms:W3CDTF">2015-08-05T04:48:20Z</dcterms:modified>
</cp:coreProperties>
</file>